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9" r:id="rId2"/>
    <p:sldMasterId id="2147483720" r:id="rId3"/>
  </p:sldMasterIdLst>
  <p:notesMasterIdLst>
    <p:notesMasterId r:id="rId62"/>
  </p:notesMasterIdLst>
  <p:handoutMasterIdLst>
    <p:handoutMasterId r:id="rId63"/>
  </p:handoutMasterIdLst>
  <p:sldIdLst>
    <p:sldId id="262" r:id="rId4"/>
    <p:sldId id="424" r:id="rId5"/>
    <p:sldId id="280" r:id="rId6"/>
    <p:sldId id="423" r:id="rId7"/>
    <p:sldId id="282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72" r:id="rId27"/>
    <p:sldId id="373" r:id="rId28"/>
    <p:sldId id="425" r:id="rId29"/>
    <p:sldId id="426" r:id="rId30"/>
    <p:sldId id="381" r:id="rId31"/>
    <p:sldId id="374" r:id="rId32"/>
    <p:sldId id="375" r:id="rId33"/>
    <p:sldId id="393" r:id="rId34"/>
    <p:sldId id="409" r:id="rId35"/>
    <p:sldId id="394" r:id="rId36"/>
    <p:sldId id="395" r:id="rId37"/>
    <p:sldId id="396" r:id="rId38"/>
    <p:sldId id="401" r:id="rId39"/>
    <p:sldId id="420" r:id="rId40"/>
    <p:sldId id="421" r:id="rId41"/>
    <p:sldId id="430" r:id="rId42"/>
    <p:sldId id="431" r:id="rId43"/>
    <p:sldId id="432" r:id="rId44"/>
    <p:sldId id="433" r:id="rId45"/>
    <p:sldId id="416" r:id="rId46"/>
    <p:sldId id="418" r:id="rId47"/>
    <p:sldId id="438" r:id="rId48"/>
    <p:sldId id="434" r:id="rId49"/>
    <p:sldId id="435" r:id="rId50"/>
    <p:sldId id="436" r:id="rId51"/>
    <p:sldId id="439" r:id="rId52"/>
    <p:sldId id="440" r:id="rId53"/>
    <p:sldId id="442" r:id="rId54"/>
    <p:sldId id="443" r:id="rId55"/>
    <p:sldId id="387" r:id="rId56"/>
    <p:sldId id="412" r:id="rId57"/>
    <p:sldId id="422" r:id="rId58"/>
    <p:sldId id="444" r:id="rId59"/>
    <p:sldId id="445" r:id="rId60"/>
    <p:sldId id="405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9C9C"/>
    <a:srgbClr val="EF8F8F"/>
    <a:srgbClr val="FF99FF"/>
    <a:srgbClr val="9933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Styl pośredni 3 — Ak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43" autoAdjust="0"/>
    <p:restoredTop sz="94434" autoAdjust="0"/>
  </p:normalViewPr>
  <p:slideViewPr>
    <p:cSldViewPr snapToGrid="0">
      <p:cViewPr varScale="1">
        <p:scale>
          <a:sx n="92" d="100"/>
          <a:sy n="92" d="100"/>
        </p:scale>
        <p:origin x="1386" y="90"/>
      </p:cViewPr>
      <p:guideLst>
        <p:guide pos="2880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9544"/>
    </p:cViewPr>
  </p:sorterViewPr>
  <p:notesViewPr>
    <p:cSldViewPr snapToGrid="0" showGuides="1">
      <p:cViewPr varScale="1">
        <p:scale>
          <a:sx n="101" d="100"/>
          <a:sy n="101" d="100"/>
        </p:scale>
        <p:origin x="18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tableStyles" Target="tableStyle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pl-PL" smtClean="0"/>
              <a:pPr/>
              <a:t>2016-06-27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pl-PL" smtClean="0"/>
              <a:pPr/>
              <a:t>2016-06-27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91FA4-BCF1-4929-AA4E-54225FD66C27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2544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91FA4-BCF1-4929-AA4E-54225FD66C27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80567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91FA4-BCF1-4929-AA4E-54225FD66C27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5542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91FA4-BCF1-4929-AA4E-54225FD66C27}" type="slidenum">
              <a:rPr lang="pl-PL" smtClean="0"/>
              <a:pPr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1358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91FA4-BCF1-4929-AA4E-54225FD66C27}" type="slidenum">
              <a:rPr lang="pl-PL" smtClean="0"/>
              <a:pPr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8604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91FA4-BCF1-4929-AA4E-54225FD66C27}" type="slidenum">
              <a:rPr lang="pl-PL" smtClean="0"/>
              <a:pPr/>
              <a:t>37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8604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pl-PL" smtClean="0"/>
              <a:pPr/>
              <a:t>53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4449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91FA4-BCF1-4929-AA4E-54225FD66C27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87342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91FA4-BCF1-4929-AA4E-54225FD66C27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87238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91FA4-BCF1-4929-AA4E-54225FD66C27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6779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91FA4-BCF1-4929-AA4E-54225FD66C27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2985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91FA4-BCF1-4929-AA4E-54225FD66C27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4454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8BD8E7-1312-41F3-99C4-6DA5AF891969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78576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91FA4-BCF1-4929-AA4E-54225FD66C27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2544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091FA4-BCF1-4929-AA4E-54225FD66C27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1358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37CC0096-1860-4642-9CD2-0079EA5E7CD1}" type="datetimeFigureOut">
              <a:rPr lang="pl-PL" smtClean="0"/>
              <a:pPr/>
              <a:t>2016-06-27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274584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l-PL" smtClean="0"/>
              <a:pPr/>
              <a:t>2016-06-27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55512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l-PL" smtClean="0"/>
              <a:pPr/>
              <a:t>2016-06-27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8704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l-PL" smtClean="0"/>
              <a:pPr/>
              <a:t>2016-06-27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48037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l-PL" smtClean="0"/>
              <a:pPr/>
              <a:t>2016-06-27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2116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l-PL" smtClean="0"/>
              <a:pPr/>
              <a:t>2016-06-27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19581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l-PL" smtClean="0"/>
              <a:pPr/>
              <a:t>2016-06-27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6393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l-PL" smtClean="0"/>
              <a:pPr/>
              <a:t>2016-06-27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469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l-PL" smtClean="0"/>
              <a:pPr/>
              <a:t>2016-06-27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1201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1"/>
            <a:ext cx="3761184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108255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139"/>
          <a:stretch/>
        </p:blipFill>
        <p:spPr>
          <a:xfrm>
            <a:off x="-356939" y="1545847"/>
            <a:ext cx="9803052" cy="5657850"/>
          </a:xfrm>
          <a:prstGeom prst="rect">
            <a:avLst/>
          </a:prstGeom>
        </p:spPr>
      </p:pic>
      <p:sp>
        <p:nvSpPr>
          <p:cNvPr id="8" name="Prostokąt 7"/>
          <p:cNvSpPr/>
          <p:nvPr userDrawn="1"/>
        </p:nvSpPr>
        <p:spPr>
          <a:xfrm rot="19861909">
            <a:off x="7271559" y="6212832"/>
            <a:ext cx="2570978" cy="140755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4506" y="6133672"/>
            <a:ext cx="754966" cy="650432"/>
          </a:xfrm>
          <a:prstGeom prst="rect">
            <a:avLst/>
          </a:prstGeom>
        </p:spPr>
      </p:pic>
      <p:sp>
        <p:nvSpPr>
          <p:cNvPr id="2" name="Prostokąt 1"/>
          <p:cNvSpPr/>
          <p:nvPr userDrawn="1"/>
        </p:nvSpPr>
        <p:spPr>
          <a:xfrm>
            <a:off x="102060" y="6608834"/>
            <a:ext cx="34740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Zespół Szkół Ponadgimnazjalnych  w Chojnie</a:t>
            </a:r>
            <a:endParaRPr lang="pl-PL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74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20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l-PL" smtClean="0"/>
              <a:pPr/>
              <a:t>2016-06-27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0708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z obrazam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 userDrawn="1"/>
        </p:nvSpPr>
        <p:spPr>
          <a:xfrm>
            <a:off x="0" y="4800600"/>
            <a:ext cx="9144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00050" y="5115656"/>
            <a:ext cx="8343900" cy="914400"/>
          </a:xfrm>
        </p:spPr>
        <p:txBody>
          <a:bodyPr anchor="b">
            <a:normAutofit/>
          </a:bodyPr>
          <a:lstStyle>
            <a:lvl1pPr algn="ctr">
              <a:defRPr sz="3300" spc="-38" baseline="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00050" y="6043123"/>
            <a:ext cx="83439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500" cap="all" spc="38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 smtClean="0"/>
              <a:t>Kliknij, aby edytować styl wzorca podtytułu</a:t>
            </a:r>
            <a:endParaRPr lang="pl-PL" dirty="0"/>
          </a:p>
        </p:txBody>
      </p:sp>
      <p:sp>
        <p:nvSpPr>
          <p:cNvPr id="9" name="Symbol zastępczy obrazu 2"/>
          <p:cNvSpPr>
            <a:spLocks noGrp="1"/>
          </p:cNvSpPr>
          <p:nvPr>
            <p:ph type="pic" idx="10"/>
          </p:nvPr>
        </p:nvSpPr>
        <p:spPr>
          <a:xfrm>
            <a:off x="1" y="1"/>
            <a:ext cx="301752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13" name="Symbol zastępczy obrazu 2"/>
          <p:cNvSpPr>
            <a:spLocks noGrp="1"/>
          </p:cNvSpPr>
          <p:nvPr>
            <p:ph type="pic" idx="11"/>
          </p:nvPr>
        </p:nvSpPr>
        <p:spPr>
          <a:xfrm>
            <a:off x="3063240" y="1"/>
            <a:ext cx="301752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  <p:sp>
        <p:nvSpPr>
          <p:cNvPr id="14" name="Symbol zastępczy obrazu 2"/>
          <p:cNvSpPr>
            <a:spLocks noGrp="1"/>
          </p:cNvSpPr>
          <p:nvPr>
            <p:ph type="pic" idx="12"/>
          </p:nvPr>
        </p:nvSpPr>
        <p:spPr>
          <a:xfrm>
            <a:off x="6126480" y="1"/>
            <a:ext cx="301752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agłówek sekcji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2514600"/>
            <a:ext cx="7886700" cy="2743200"/>
          </a:xfrm>
        </p:spPr>
        <p:txBody>
          <a:bodyPr anchor="b">
            <a:normAutofit/>
          </a:bodyPr>
          <a:lstStyle>
            <a:lvl1pPr algn="ctr">
              <a:defRPr sz="3300" spc="-38" baseline="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5257800"/>
            <a:ext cx="78867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500" cap="all" spc="38" baseline="0">
                <a:solidFill>
                  <a:schemeClr val="bg1"/>
                </a:solidFill>
              </a:defRPr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13859" y="1714498"/>
            <a:ext cx="2630091" cy="2880360"/>
          </a:xfrm>
        </p:spPr>
        <p:txBody>
          <a:bodyPr anchor="b">
            <a:normAutofit/>
          </a:bodyPr>
          <a:lstStyle>
            <a:lvl1pPr>
              <a:defRPr sz="2250"/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7765" y="457200"/>
            <a:ext cx="5431583" cy="5715000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113859" y="4590288"/>
            <a:ext cx="2635923" cy="1581912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l-PL" smtClean="0"/>
              <a:pPr/>
              <a:t>2016-06-27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 userDrawn="1"/>
        </p:nvSpPr>
        <p:spPr>
          <a:xfrm>
            <a:off x="6115050" y="0"/>
            <a:ext cx="302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99610" y="4591761"/>
            <a:ext cx="2344340" cy="1580440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99610" y="1714500"/>
            <a:ext cx="2344340" cy="2877260"/>
          </a:xfrm>
        </p:spPr>
        <p:txBody>
          <a:bodyPr anchor="b">
            <a:normAutofit/>
          </a:bodyPr>
          <a:lstStyle>
            <a:lvl1pPr>
              <a:defRPr sz="2250"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pl-PL" dirty="0"/>
          </a:p>
        </p:txBody>
      </p:sp>
      <p:sp>
        <p:nvSpPr>
          <p:cNvPr id="6" name="Symbol zastępczy obrazu 2"/>
          <p:cNvSpPr>
            <a:spLocks noGrp="1"/>
          </p:cNvSpPr>
          <p:nvPr>
            <p:ph type="pic" idx="1"/>
          </p:nvPr>
        </p:nvSpPr>
        <p:spPr>
          <a:xfrm>
            <a:off x="0" y="1"/>
            <a:ext cx="6076188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l-PL" smtClean="0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C245-BAEA-4500-AF9A-CF2F0BBDF33B}" type="datetimeFigureOut">
              <a:rPr lang="pl-PL" smtClean="0"/>
              <a:pPr/>
              <a:t>2016-06-27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9DCF-54ED-429C-BA2F-F7E2A12D159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85150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C245-BAEA-4500-AF9A-CF2F0BBDF33B}" type="datetimeFigureOut">
              <a:rPr lang="pl-PL" smtClean="0"/>
              <a:pPr/>
              <a:t>2016-06-27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9DCF-54ED-429C-BA2F-F7E2A12D159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47463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C245-BAEA-4500-AF9A-CF2F0BBDF33B}" type="datetimeFigureOut">
              <a:rPr lang="pl-PL" smtClean="0"/>
              <a:pPr/>
              <a:t>2016-06-27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9DCF-54ED-429C-BA2F-F7E2A12D159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85461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C245-BAEA-4500-AF9A-CF2F0BBDF33B}" type="datetimeFigureOut">
              <a:rPr lang="pl-PL" smtClean="0"/>
              <a:pPr/>
              <a:t>2016-06-27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9DCF-54ED-429C-BA2F-F7E2A12D159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37997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C245-BAEA-4500-AF9A-CF2F0BBDF33B}" type="datetimeFigureOut">
              <a:rPr lang="pl-PL" smtClean="0"/>
              <a:pPr/>
              <a:t>2016-06-27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9DCF-54ED-429C-BA2F-F7E2A12D159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377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rostokąt 6"/>
          <p:cNvSpPr/>
          <p:nvPr userDrawn="1"/>
        </p:nvSpPr>
        <p:spPr>
          <a:xfrm>
            <a:off x="228600" y="304800"/>
            <a:ext cx="86868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</p:spTree>
    <p:extLst>
      <p:ext uri="{BB962C8B-B14F-4D97-AF65-F5344CB8AC3E}">
        <p14:creationId xmlns:p14="http://schemas.microsoft.com/office/powerpoint/2010/main" val="375315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C245-BAEA-4500-AF9A-CF2F0BBDF33B}" type="datetimeFigureOut">
              <a:rPr lang="pl-PL" smtClean="0"/>
              <a:pPr/>
              <a:t>2016-06-27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9DCF-54ED-429C-BA2F-F7E2A12D159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949523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C245-BAEA-4500-AF9A-CF2F0BBDF33B}" type="datetimeFigureOut">
              <a:rPr lang="pl-PL" smtClean="0"/>
              <a:pPr/>
              <a:t>2016-06-27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9DCF-54ED-429C-BA2F-F7E2A12D159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81980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C245-BAEA-4500-AF9A-CF2F0BBDF33B}" type="datetimeFigureOut">
              <a:rPr lang="pl-PL" smtClean="0"/>
              <a:pPr/>
              <a:t>2016-06-27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9DCF-54ED-429C-BA2F-F7E2A12D159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05231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C245-BAEA-4500-AF9A-CF2F0BBDF33B}" type="datetimeFigureOut">
              <a:rPr lang="pl-PL" smtClean="0"/>
              <a:pPr/>
              <a:t>2016-06-27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9DCF-54ED-429C-BA2F-F7E2A12D159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41903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C245-BAEA-4500-AF9A-CF2F0BBDF33B}" type="datetimeFigureOut">
              <a:rPr lang="pl-PL" smtClean="0"/>
              <a:pPr/>
              <a:t>2016-06-27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9DCF-54ED-429C-BA2F-F7E2A12D159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15506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1C245-BAEA-4500-AF9A-CF2F0BBDF33B}" type="datetimeFigureOut">
              <a:rPr lang="pl-PL" smtClean="0"/>
              <a:pPr/>
              <a:t>2016-06-27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59DCF-54ED-429C-BA2F-F7E2A12D159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74055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l-PL" smtClean="0"/>
              <a:pPr/>
              <a:t>2016-06-27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617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l-PL" smtClean="0"/>
              <a:pPr/>
              <a:t>2016-06-27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5555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l-PL" smtClean="0"/>
              <a:pPr/>
              <a:t>2016-06-27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2138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59702" y="5330952"/>
            <a:ext cx="652730" cy="665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3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pl-PL" smtClean="0"/>
              <a:pPr/>
              <a:t>2016-06-27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6/27/2016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rostokąt 7"/>
          <p:cNvSpPr/>
          <p:nvPr userDrawn="1"/>
        </p:nvSpPr>
        <p:spPr>
          <a:xfrm>
            <a:off x="6115050" y="0"/>
            <a:ext cx="302895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</p:spTree>
    <p:extLst>
      <p:ext uri="{BB962C8B-B14F-4D97-AF65-F5344CB8AC3E}">
        <p14:creationId xmlns:p14="http://schemas.microsoft.com/office/powerpoint/2010/main" val="240954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7CC0096-1860-4642-9CD2-0079EA5E7CD1}" type="datetimeFigureOut">
              <a:rPr lang="pl-PL" smtClean="0"/>
              <a:pPr/>
              <a:t>2016-06-27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1375A4-56A4-47D6-9801-1991572033F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21" name="Prostokąt 20"/>
          <p:cNvSpPr/>
          <p:nvPr userDrawn="1"/>
        </p:nvSpPr>
        <p:spPr>
          <a:xfrm>
            <a:off x="0" y="6583680"/>
            <a:ext cx="9144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 dirty="0"/>
          </a:p>
        </p:txBody>
      </p:sp>
    </p:spTree>
    <p:extLst>
      <p:ext uri="{BB962C8B-B14F-4D97-AF65-F5344CB8AC3E}">
        <p14:creationId xmlns:p14="http://schemas.microsoft.com/office/powerpoint/2010/main" val="150705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660" r:id="rId21"/>
    <p:sldLayoutId id="2147483651" r:id="rId22"/>
    <p:sldLayoutId id="2147483656" r:id="rId23"/>
    <p:sldLayoutId id="2147483657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1C245-BAEA-4500-AF9A-CF2F0BBDF33B}" type="datetimeFigureOut">
              <a:rPr lang="pl-PL" smtClean="0"/>
              <a:pPr/>
              <a:t>2016-06-27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259DCF-54ED-429C-BA2F-F7E2A12D1592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0962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google.pl/url?sa=i&amp;rct=j&amp;q=&amp;esrc=s&amp;source=images&amp;cd=&amp;cad=rja&amp;uact=8&amp;ved=0CAcQjRw&amp;url=http://www.mdk-dh.krakow.pl/new/c/erasmus/&amp;ei=LpcKVdKgEsHbPMC-gZgL&amp;bvm=bv.88528373,d.ZWU&amp;psig=AFQjCNHgCmlp2TmaVo-brcPOvXVc7JQoug&amp;ust=1426843802109765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google.pl/url?sa=i&amp;rct=j&amp;q=&amp;esrc=s&amp;source=images&amp;cd=&amp;cad=rja&amp;uact=8&amp;ved=0CAcQjRw&amp;url=http://www.mdk-dh.krakow.pl/new/c/erasmus/&amp;ei=LpcKVdKgEsHbPMC-gZgL&amp;bvm=bv.88528373,d.ZWU&amp;psig=AFQjCNHgCmlp2TmaVo-brcPOvXVc7JQoug&amp;ust=1426843802109765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9.jpeg"/><Relationship Id="rId2" Type="http://schemas.openxmlformats.org/officeDocument/2006/relationships/hyperlink" Target="http://www.google.pl/url?sa=i&amp;rct=j&amp;q=&amp;esrc=s&amp;source=images&amp;cd=&amp;cad=rja&amp;uact=8&amp;ved=0CAcQjRw&amp;url=http://www.mdk-dh.krakow.pl/new/c/erasmus/&amp;ei=LpcKVdKgEsHbPMC-gZgL&amp;bvm=bv.88528373,d.ZWU&amp;psig=AFQjCNHgCmlp2TmaVo-brcPOvXVc7JQoug&amp;ust=1426843802109765" TargetMode="Externa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0.jpeg"/><Relationship Id="rId7" Type="http://schemas.openxmlformats.org/officeDocument/2006/relationships/hyperlink" Target="http://www.google.pl/url?sa=i&amp;rct=j&amp;q=&amp;esrc=s&amp;source=images&amp;cd=&amp;cad=rja&amp;uact=8&amp;ved=0CAcQjRw&amp;url=http://www.mdk-dh.krakow.pl/new/c/erasmus/&amp;ei=LpcKVdKgEsHbPMC-gZgL&amp;bvm=bv.88528373,d.ZWU&amp;psig=AFQjCNHgCmlp2TmaVo-brcPOvXVc7JQoug&amp;ust=142684380210976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jpeg"/><Relationship Id="rId4" Type="http://schemas.openxmlformats.org/officeDocument/2006/relationships/hyperlink" Target="http://www.google.pl/url?sa=i&amp;rct=j&amp;q=&amp;esrc=s&amp;source=images&amp;cd=&amp;cad=rja&amp;uact=8&amp;ved=0CAcQjRw&amp;url=http://www.mdk-dh.krakow.pl/new/c/erasmus/&amp;ei=LpcKVdKgEsHbPMC-gZgL&amp;bvm=bv.88528373,d.ZWU&amp;psig=AFQjCNHgCmlp2TmaVo-brcPOvXVc7JQoug&amp;ust=1426843802109765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0CAcQjRw&amp;url=http://www.mdk-dh.krakow.pl/new/c/erasmus/&amp;ei=LpcKVdKgEsHbPMC-gZgL&amp;bvm=bv.88528373,d.ZWU&amp;psig=AFQjCNHgCmlp2TmaVo-brcPOvXVc7JQoug&amp;ust=1426843802109765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0CAcQjRw&amp;url=http://www.mdk-dh.krakow.pl/new/c/erasmus/&amp;ei=LpcKVdKgEsHbPMC-gZgL&amp;bvm=bv.88528373,d.ZWU&amp;psig=AFQjCNHgCmlp2TmaVo-brcPOvXVc7JQoug&amp;ust=1426843802109765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0CAcQjRw&amp;url=http://www.mdk-dh.krakow.pl/new/c/erasmus/&amp;ei=LpcKVdKgEsHbPMC-gZgL&amp;bvm=bv.88528373,d.ZWU&amp;psig=AFQjCNHgCmlp2TmaVo-brcPOvXVc7JQoug&amp;ust=1426843802109765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jpeg"/><Relationship Id="rId4" Type="http://schemas.openxmlformats.org/officeDocument/2006/relationships/hyperlink" Target="http://www.google.pl/url?sa=i&amp;rct=j&amp;q=&amp;esrc=s&amp;source=images&amp;cd=&amp;cad=rja&amp;uact=8&amp;ved=0CAcQjRw&amp;url=http://www.mdk-dh.krakow.pl/new/c/erasmus/&amp;ei=LpcKVdKgEsHbPMC-gZgL&amp;bvm=bv.88528373,d.ZWU&amp;psig=AFQjCNHgCmlp2TmaVo-brcPOvXVc7JQoug&amp;ust=1426843802109765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0CAcQjRw&amp;url=http://www.mdk-dh.krakow.pl/new/c/erasmus/&amp;ei=LpcKVdKgEsHbPMC-gZgL&amp;bvm=bv.88528373,d.ZWU&amp;psig=AFQjCNHgCmlp2TmaVo-brcPOvXVc7JQoug&amp;ust=1426843802109765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0CAcQjRw&amp;url=http://www.mdk-dh.krakow.pl/new/c/erasmus/&amp;ei=LpcKVdKgEsHbPMC-gZgL&amp;bvm=bv.88528373,d.ZWU&amp;psig=AFQjCNHgCmlp2TmaVo-brcPOvXVc7JQoug&amp;ust=1426843802109765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jpeg"/><Relationship Id="rId4" Type="http://schemas.openxmlformats.org/officeDocument/2006/relationships/hyperlink" Target="http://www.google.pl/url?sa=i&amp;rct=j&amp;q=&amp;esrc=s&amp;source=images&amp;cd=&amp;cad=rja&amp;uact=8&amp;ved=0CAcQjRw&amp;url=http://www.mdk-dh.krakow.pl/new/c/erasmus/&amp;ei=LpcKVdKgEsHbPMC-gZgL&amp;bvm=bv.88528373,d.ZWU&amp;psig=AFQjCNHgCmlp2TmaVo-brcPOvXVc7JQoug&amp;ust=1426843802109765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jpeg"/><Relationship Id="rId5" Type="http://schemas.openxmlformats.org/officeDocument/2006/relationships/hyperlink" Target="http://www.google.pl/url?sa=i&amp;rct=j&amp;q=&amp;esrc=s&amp;source=images&amp;cd=&amp;cad=rja&amp;uact=8&amp;ved=0CAcQjRw&amp;url=http://www.mdk-dh.krakow.pl/new/c/erasmus/&amp;ei=LpcKVdKgEsHbPMC-gZgL&amp;bvm=bv.88528373,d.ZWU&amp;psig=AFQjCNHgCmlp2TmaVo-brcPOvXVc7JQoug&amp;ust=1426843802109765" TargetMode="External"/><Relationship Id="rId4" Type="http://schemas.openxmlformats.org/officeDocument/2006/relationships/image" Target="../media/image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0CAcQjRw&amp;url=http://www.mdk-dh.krakow.pl/new/c/erasmus/&amp;ei=LpcKVdKgEsHbPMC-gZgL&amp;bvm=bv.88528373,d.ZWU&amp;psig=AFQjCNHgCmlp2TmaVo-brcPOvXVc7JQoug&amp;ust=1426843802109765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google.pl/url?sa=i&amp;rct=j&amp;q=&amp;esrc=s&amp;source=images&amp;cd=&amp;cad=rja&amp;uact=8&amp;ved=0CAcQjRw&amp;url=http://www.mdk-dh.krakow.pl/new/c/erasmus/&amp;ei=LpcKVdKgEsHbPMC-gZgL&amp;bvm=bv.88528373,d.ZWU&amp;psig=AFQjCNHgCmlp2TmaVo-brcPOvXVc7JQoug&amp;ust=1426843802109765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jpeg"/><Relationship Id="rId4" Type="http://schemas.openxmlformats.org/officeDocument/2006/relationships/hyperlink" Target="http://www.google.pl/url?sa=i&amp;rct=j&amp;q=&amp;esrc=s&amp;source=images&amp;cd=&amp;cad=rja&amp;uact=8&amp;ved=0CAcQjRw&amp;url=http://www.mdk-dh.krakow.pl/new/c/erasmus/&amp;ei=LpcKVdKgEsHbPMC-gZgL&amp;bvm=bv.88528373,d.ZWU&amp;psig=AFQjCNHgCmlp2TmaVo-brcPOvXVc7JQoug&amp;ust=1426843802109765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0CAcQjRw&amp;url=http://www.mdk-dh.krakow.pl/new/c/erasmus/&amp;ei=LpcKVdKgEsHbPMC-gZgL&amp;bvm=bv.88528373,d.ZWU&amp;psig=AFQjCNHgCmlp2TmaVo-brcPOvXVc7JQoug&amp;ust=1426843802109765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jpeg"/><Relationship Id="rId4" Type="http://schemas.openxmlformats.org/officeDocument/2006/relationships/hyperlink" Target="http://www.google.pl/url?sa=i&amp;rct=j&amp;q=&amp;esrc=s&amp;source=images&amp;cd=&amp;cad=rja&amp;uact=8&amp;ved=0CAcQjRw&amp;url=http://www.mdk-dh.krakow.pl/new/c/erasmus/&amp;ei=LpcKVdKgEsHbPMC-gZgL&amp;bvm=bv.88528373,d.ZWU&amp;psig=AFQjCNHgCmlp2TmaVo-brcPOvXVc7JQoug&amp;ust=1426843802109765" TargetMode="Externa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4.jpeg"/><Relationship Id="rId7" Type="http://schemas.openxmlformats.org/officeDocument/2006/relationships/hyperlink" Target="http://www.google.pl/url?sa=i&amp;rct=j&amp;q=&amp;esrc=s&amp;source=images&amp;cd=&amp;cad=rja&amp;uact=8&amp;ved=0CAcQjRw&amp;url=http://www.mdk-dh.krakow.pl/new/c/erasmus/&amp;ei=LpcKVdKgEsHbPMC-gZgL&amp;bvm=bv.88528373,d.ZWU&amp;psig=AFQjCNHgCmlp2TmaVo-brcPOvXVc7JQoug&amp;ust=1426843802109765" TargetMode="External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google.pl/url?sa=i&amp;rct=j&amp;q=&amp;esrc=s&amp;source=images&amp;cd=&amp;cad=rja&amp;uact=8&amp;ved=0CAcQjRw&amp;url=http://www.mdk-dh.krakow.pl/new/c/erasmus/&amp;ei=LpcKVdKgEsHbPMC-gZgL&amp;bvm=bv.88528373,d.ZWU&amp;psig=AFQjCNHgCmlp2TmaVo-brcPOvXVc7JQoug&amp;ust=1426843802109765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5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8.jpeg"/><Relationship Id="rId5" Type="http://schemas.openxmlformats.org/officeDocument/2006/relationships/hyperlink" Target="http://www.google.pl/url?sa=i&amp;rct=j&amp;q=&amp;esrc=s&amp;source=images&amp;cd=&amp;cad=rja&amp;uact=8&amp;ved=0CAcQjRw&amp;url=http://www.mdk-dh.krakow.pl/new/c/erasmus/&amp;ei=LpcKVdKgEsHbPMC-gZgL&amp;bvm=bv.88528373,d.ZWU&amp;psig=AFQjCNHgCmlp2TmaVo-brcPOvXVc7JQoug&amp;ust=1426843802109765" TargetMode="External"/><Relationship Id="rId4" Type="http://schemas.openxmlformats.org/officeDocument/2006/relationships/image" Target="../media/image7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71.jpeg"/><Relationship Id="rId7" Type="http://schemas.openxmlformats.org/officeDocument/2006/relationships/image" Target="../media/image7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10" Type="http://schemas.openxmlformats.org/officeDocument/2006/relationships/image" Target="../media/image8.jpeg"/><Relationship Id="rId4" Type="http://schemas.openxmlformats.org/officeDocument/2006/relationships/image" Target="../media/image72.jpeg"/><Relationship Id="rId9" Type="http://schemas.openxmlformats.org/officeDocument/2006/relationships/hyperlink" Target="http://www.google.pl/url?sa=i&amp;rct=j&amp;q=&amp;esrc=s&amp;source=images&amp;cd=&amp;cad=rja&amp;uact=8&amp;ved=0CAcQjRw&amp;url=http://www.mdk-dh.krakow.pl/new/c/erasmus/&amp;ei=LpcKVdKgEsHbPMC-gZgL&amp;bvm=bv.88528373,d.ZWU&amp;psig=AFQjCNHgCmlp2TmaVo-brcPOvXVc7JQoug&amp;ust=1426843802109765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76.jpeg"/><Relationship Id="rId7" Type="http://schemas.openxmlformats.org/officeDocument/2006/relationships/hyperlink" Target="http://www.google.pl/url?sa=i&amp;rct=j&amp;q=&amp;esrc=s&amp;source=images&amp;cd=&amp;cad=rja&amp;uact=8&amp;ved=0CAcQjRw&amp;url=http://www.mdk-dh.krakow.pl/new/c/erasmus/&amp;ei=LpcKVdKgEsHbPMC-gZgL&amp;bvm=bv.88528373,d.ZWU&amp;psig=AFQjCNHgCmlp2TmaVo-brcPOvXVc7JQoug&amp;ust=1426843802109765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jpeg"/><Relationship Id="rId5" Type="http://schemas.openxmlformats.org/officeDocument/2006/relationships/image" Target="../media/image78.jpeg"/><Relationship Id="rId10" Type="http://schemas.openxmlformats.org/officeDocument/2006/relationships/image" Target="../media/image80.jpeg"/><Relationship Id="rId4" Type="http://schemas.openxmlformats.org/officeDocument/2006/relationships/image" Target="../media/image77.jpeg"/><Relationship Id="rId9" Type="http://schemas.openxmlformats.org/officeDocument/2006/relationships/image" Target="../media/image79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0CAcQjRw&amp;url=http://www.mdk-dh.krakow.pl/new/c/erasmus/&amp;ei=LpcKVdKgEsHbPMC-gZgL&amp;bvm=bv.88528373,d.ZWU&amp;psig=AFQjCNHgCmlp2TmaVo-brcPOvXVc7JQoug&amp;ust=1426843802109765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jpeg"/><Relationship Id="rId4" Type="http://schemas.openxmlformats.org/officeDocument/2006/relationships/hyperlink" Target="http://www.google.pl/url?sa=i&amp;rct=j&amp;q=&amp;esrc=s&amp;source=images&amp;cd=&amp;cad=rja&amp;uact=8&amp;ved=0CAcQjRw&amp;url=http://www.mdk-dh.krakow.pl/new/c/erasmus/&amp;ei=LpcKVdKgEsHbPMC-gZgL&amp;bvm=bv.88528373,d.ZWU&amp;psig=AFQjCNHgCmlp2TmaVo-brcPOvXVc7JQoug&amp;ust=1426843802109765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0CAcQjRw&amp;url=http://www.mdk-dh.krakow.pl/new/c/erasmus/&amp;ei=LpcKVdKgEsHbPMC-gZgL&amp;bvm=bv.88528373,d.ZWU&amp;psig=AFQjCNHgCmlp2TmaVo-brcPOvXVc7JQoug&amp;ust=1426843802109765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0CAcQjRw&amp;url=http://www.mdk-dh.krakow.pl/new/c/erasmus/&amp;ei=LpcKVdKgEsHbPMC-gZgL&amp;bvm=bv.88528373,d.ZWU&amp;psig=AFQjCNHgCmlp2TmaVo-brcPOvXVc7JQoug&amp;ust=1426843802109765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0CAcQjRw&amp;url=http://www.mdk-dh.krakow.pl/new/c/erasmus/&amp;ei=LpcKVdKgEsHbPMC-gZgL&amp;bvm=bv.88528373,d.ZWU&amp;psig=AFQjCNHgCmlp2TmaVo-brcPOvXVc7JQoug&amp;ust=1426843802109765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jpeg"/><Relationship Id="rId4" Type="http://schemas.openxmlformats.org/officeDocument/2006/relationships/hyperlink" Target="http://www.google.pl/url?sa=i&amp;rct=j&amp;q=&amp;esrc=s&amp;source=images&amp;cd=&amp;cad=rja&amp;uact=8&amp;ved=0CAcQjRw&amp;url=http://www.mdk-dh.krakow.pl/new/c/erasmus/&amp;ei=LpcKVdKgEsHbPMC-gZgL&amp;bvm=bv.88528373,d.ZWU&amp;psig=AFQjCNHgCmlp2TmaVo-brcPOvXVc7JQoug&amp;ust=1426843802109765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jpeg"/><Relationship Id="rId4" Type="http://schemas.openxmlformats.org/officeDocument/2006/relationships/hyperlink" Target="http://www.google.pl/url?sa=i&amp;rct=j&amp;q=&amp;esrc=s&amp;source=images&amp;cd=&amp;cad=rja&amp;uact=8&amp;ved=0CAcQjRw&amp;url=http://www.mdk-dh.krakow.pl/new/c/erasmus/&amp;ei=LpcKVdKgEsHbPMC-gZgL&amp;bvm=bv.88528373,d.ZWU&amp;psig=AFQjCNHgCmlp2TmaVo-brcPOvXVc7JQoug&amp;ust=1426843802109765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0CAcQjRw&amp;url=http://www.mdk-dh.krakow.pl/new/c/erasmus/&amp;ei=LpcKVdKgEsHbPMC-gZgL&amp;bvm=bv.88528373,d.ZWU&amp;psig=AFQjCNHgCmlp2TmaVo-brcPOvXVc7JQoug&amp;ust=1426843802109765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0CAcQjRw&amp;url=http://www.mdk-dh.krakow.pl/new/c/erasmus/&amp;ei=LpcKVdKgEsHbPMC-gZgL&amp;bvm=bv.88528373,d.ZWU&amp;psig=AFQjCNHgCmlp2TmaVo-brcPOvXVc7JQoug&amp;ust=1426843802109765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0CAcQjRw&amp;url=http://www.mdk-dh.krakow.pl/new/c/erasmus/&amp;ei=LpcKVdKgEsHbPMC-gZgL&amp;bvm=bv.88528373,d.ZWU&amp;psig=AFQjCNHgCmlp2TmaVo-brcPOvXVc7JQoug&amp;ust=1426843802109765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0CAcQjRw&amp;url=http://www.mdk-dh.krakow.pl/new/c/erasmus/&amp;ei=LpcKVdKgEsHbPMC-gZgL&amp;bvm=bv.88528373,d.ZWU&amp;psig=AFQjCNHgCmlp2TmaVo-brcPOvXVc7JQoug&amp;ust=1426843802109765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0CAcQjRw&amp;url=http://www.mdk-dh.krakow.pl/new/c/erasmus/&amp;ei=LpcKVdKgEsHbPMC-gZgL&amp;bvm=bv.88528373,d.ZWU&amp;psig=AFQjCNHgCmlp2TmaVo-brcPOvXVc7JQoug&amp;ust=1426843802109765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0CAcQjRw&amp;url=http://www.mdk-dh.krakow.pl/new/c/erasmus/&amp;ei=LpcKVdKgEsHbPMC-gZgL&amp;bvm=bv.88528373,d.ZWU&amp;psig=AFQjCNHgCmlp2TmaVo-brcPOvXVc7JQoug&amp;ust=1426843802109765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0CAcQjRw&amp;url=http://www.mdk-dh.krakow.pl/new/c/erasmus/&amp;ei=LpcKVdKgEsHbPMC-gZgL&amp;bvm=bv.88528373,d.ZWU&amp;psig=AFQjCNHgCmlp2TmaVo-brcPOvXVc7JQoug&amp;ust=1426843802109765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0CAcQjRw&amp;url=http://www.mdk-dh.krakow.pl/new/c/erasmus/&amp;ei=LpcKVdKgEsHbPMC-gZgL&amp;bvm=bv.88528373,d.ZWU&amp;psig=AFQjCNHgCmlp2TmaVo-brcPOvXVc7JQoug&amp;ust=1426843802109765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7.png"/><Relationship Id="rId4" Type="http://schemas.openxmlformats.org/officeDocument/2006/relationships/image" Target="../media/image8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0CAcQjRw&amp;url=http://www.mdk-dh.krakow.pl/new/c/erasmus/&amp;ei=LpcKVdKgEsHbPMC-gZgL&amp;bvm=bv.88528373,d.ZWU&amp;psig=AFQjCNHgCmlp2TmaVo-brcPOvXVc7JQoug&amp;ust=1426843802109765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8.png"/><Relationship Id="rId4" Type="http://schemas.openxmlformats.org/officeDocument/2006/relationships/image" Target="../media/image8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89.png"/><Relationship Id="rId7" Type="http://schemas.openxmlformats.org/officeDocument/2006/relationships/hyperlink" Target="http://www.google.pl/url?sa=i&amp;rct=j&amp;q=&amp;esrc=s&amp;source=images&amp;cd=&amp;cad=rja&amp;uact=8&amp;ved=0CAcQjRw&amp;url=http://www.mdk-dh.krakow.pl/new/c/erasmus/&amp;ei=LpcKVdKgEsHbPMC-gZgL&amp;bvm=bv.88528373,d.ZWU&amp;psig=AFQjCNHgCmlp2TmaVo-brcPOvXVc7JQoug&amp;ust=1426843802109765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jpe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jpeg"/><Relationship Id="rId4" Type="http://schemas.openxmlformats.org/officeDocument/2006/relationships/hyperlink" Target="http://www.google.pl/url?sa=i&amp;rct=j&amp;q=&amp;esrc=s&amp;source=images&amp;cd=&amp;cad=rja&amp;uact=8&amp;ved=0CAcQjRw&amp;url=http://www.mdk-dh.krakow.pl/new/c/erasmus/&amp;ei=LpcKVdKgEsHbPMC-gZgL&amp;bvm=bv.88528373,d.ZWU&amp;psig=AFQjCNHgCmlp2TmaVo-brcPOvXVc7JQoug&amp;ust=1426843802109765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jpeg"/><Relationship Id="rId4" Type="http://schemas.openxmlformats.org/officeDocument/2006/relationships/hyperlink" Target="http://www.google.pl/url?sa=i&amp;rct=j&amp;q=&amp;esrc=s&amp;source=images&amp;cd=&amp;cad=rja&amp;uact=8&amp;ved=0CAcQjRw&amp;url=http://www.mdk-dh.krakow.pl/new/c/erasmus/&amp;ei=LpcKVdKgEsHbPMC-gZgL&amp;bvm=bv.88528373,d.ZWU&amp;psig=AFQjCNHgCmlp2TmaVo-brcPOvXVc7JQoug&amp;ust=1426843802109765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0CAcQjRw&amp;url=http://www.mdk-dh.krakow.pl/new/c/erasmus/&amp;ei=LpcKVdKgEsHbPMC-gZgL&amp;bvm=bv.88528373,d.ZWU&amp;psig=AFQjCNHgCmlp2TmaVo-brcPOvXVc7JQoug&amp;ust=1426843802109765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pl/url?sa=i&amp;rct=j&amp;q=&amp;esrc=s&amp;source=images&amp;cd=&amp;cad=rja&amp;uact=8&amp;ved=0CAcQjRw&amp;url=http://www.mdk-dh.krakow.pl/new/c/erasmus/&amp;ei=LpcKVdKgEsHbPMC-gZgL&amp;bvm=bv.88528373,d.ZWU&amp;psig=AFQjCNHgCmlp2TmaVo-brcPOvXVc7JQoug&amp;ust=1426843802109765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8.jpeg"/><Relationship Id="rId4" Type="http://schemas.openxmlformats.org/officeDocument/2006/relationships/hyperlink" Target="http://www.google.pl/url?sa=i&amp;rct=j&amp;q=&amp;esrc=s&amp;source=images&amp;cd=&amp;cad=rja&amp;uact=8&amp;ved=0CAcQjRw&amp;url=http://www.mdk-dh.krakow.pl/new/c/erasmus/&amp;ei=LpcKVdKgEsHbPMC-gZgL&amp;bvm=bv.88528373,d.ZWU&amp;psig=AFQjCNHgCmlp2TmaVo-brcPOvXVc7JQoug&amp;ust=142684380210976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9.xml"/><Relationship Id="rId6" Type="http://schemas.openxmlformats.org/officeDocument/2006/relationships/hyperlink" Target="http://www.google.pl/url?sa=i&amp;rct=j&amp;q=&amp;esrc=s&amp;source=images&amp;cd=&amp;cad=rja&amp;uact=8&amp;ved=0CAcQjRw&amp;url=http://www.mdk-dh.krakow.pl/new/c/erasmus/&amp;ei=LpcKVdKgEsHbPMC-gZgL&amp;bvm=bv.88528373,d.ZWU&amp;psig=AFQjCNHgCmlp2TmaVo-brcPOvXVc7JQoug&amp;ust=1426843802109765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5.jpeg"/><Relationship Id="rId7" Type="http://schemas.openxmlformats.org/officeDocument/2006/relationships/hyperlink" Target="http://www.google.pl/url?sa=i&amp;rct=j&amp;q=&amp;esrc=s&amp;source=images&amp;cd=&amp;cad=rja&amp;uact=8&amp;ved=0CAcQjRw&amp;url=http://www.mdk-dh.krakow.pl/new/c/erasmus/&amp;ei=LpcKVdKgEsHbPMC-gZgL&amp;bvm=bv.88528373,d.ZWU&amp;psig=AFQjCNHgCmlp2TmaVo-brcPOvXVc7JQoug&amp;ust=1426843802109765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7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pl/url?sa=i&amp;rct=j&amp;q=&amp;esrc=s&amp;source=images&amp;cd=&amp;cad=rja&amp;uact=8&amp;ved=0CAcQjRw&amp;url=http://www.mdk-dh.krakow.pl/new/c/erasmus/&amp;ei=LpcKVdKgEsHbPMC-gZgL&amp;bvm=bv.88528373,d.ZWU&amp;psig=AFQjCNHgCmlp2TmaVo-brcPOvXVc7JQoug&amp;ust=1426843802109765" TargetMode="External"/><Relationship Id="rId3" Type="http://schemas.openxmlformats.org/officeDocument/2006/relationships/image" Target="../media/image18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 idx="4294967295"/>
          </p:nvPr>
        </p:nvSpPr>
        <p:spPr>
          <a:xfrm>
            <a:off x="2216150" y="1441450"/>
            <a:ext cx="6927850" cy="2155825"/>
          </a:xfrm>
        </p:spPr>
        <p:txBody>
          <a:bodyPr>
            <a:normAutofit/>
          </a:bodyPr>
          <a:lstStyle/>
          <a:p>
            <a:r>
              <a:rPr lang="pl-PL" dirty="0" smtClean="0">
                <a:latin typeface="Georgia" panose="02040502050405020303" pitchFamily="18" charset="0"/>
              </a:rPr>
              <a:t>ZESP</a:t>
            </a:r>
            <a:r>
              <a:rPr lang="pl-PL" i="1" dirty="0" smtClean="0">
                <a:latin typeface="Georgia" panose="02040502050405020303" pitchFamily="18" charset="0"/>
              </a:rPr>
              <a:t>Ó</a:t>
            </a:r>
            <a:r>
              <a:rPr lang="pl-PL" dirty="0" smtClean="0">
                <a:latin typeface="Georgia" panose="02040502050405020303" pitchFamily="18" charset="0"/>
              </a:rPr>
              <a:t>Ł SZKÓŁ PONADGIMNAZJALNYCH</a:t>
            </a:r>
            <a:br>
              <a:rPr lang="pl-PL" dirty="0" smtClean="0">
                <a:latin typeface="Georgia" panose="02040502050405020303" pitchFamily="18" charset="0"/>
              </a:rPr>
            </a:br>
            <a:r>
              <a:rPr lang="pl-PL" dirty="0" smtClean="0">
                <a:latin typeface="Georgia" panose="02040502050405020303" pitchFamily="18" charset="0"/>
              </a:rPr>
              <a:t> w CHOJNIE</a:t>
            </a:r>
            <a:endParaRPr lang="pl-PL" dirty="0">
              <a:latin typeface="Georgia" panose="02040502050405020303" pitchFamily="18" charset="0"/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5906489" y="3854451"/>
            <a:ext cx="2479788" cy="1837621"/>
          </a:xfrm>
          <a:prstGeom prst="rect">
            <a:avLst/>
          </a:prstGeom>
          <a:solidFill>
            <a:schemeClr val="bg1"/>
          </a:solidFill>
          <a:ln w="34925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pic>
        <p:nvPicPr>
          <p:cNvPr id="13" name="Picture 6" descr="C:\Documents and Settings\Marian\Pulpit\Bez nazwy-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4737" y="4002308"/>
            <a:ext cx="2620203" cy="1689764"/>
          </a:xfrm>
          <a:prstGeom prst="rect">
            <a:avLst/>
          </a:prstGeom>
          <a:noFill/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13" r="12613"/>
          <a:stretch/>
        </p:blipFill>
        <p:spPr>
          <a:xfrm>
            <a:off x="-1" y="2699"/>
            <a:ext cx="9144001" cy="6878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Projekty zdj\zdjęcia\RPO WZ\Pracownie i pomieszczenia  z projektów 17.03.2011\DSC_008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994" y="1203571"/>
            <a:ext cx="2538282" cy="382168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 descr="D:\Projekty zdj\zdjęcia\RPO WZ\Pracownie i pomieszczenia  z projektów 17.03.2011\DSC_006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4610" y="1273426"/>
            <a:ext cx="5077205" cy="337217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Prostokąt 5"/>
          <p:cNvSpPr/>
          <p:nvPr/>
        </p:nvSpPr>
        <p:spPr>
          <a:xfrm>
            <a:off x="0" y="0"/>
            <a:ext cx="9144000" cy="427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100" b="1" dirty="0">
                <a:latin typeface="Times New Roman" pitchFamily="18" charset="0"/>
                <a:cs typeface="Times New Roman" pitchFamily="18" charset="0"/>
              </a:rPr>
              <a:t>PRACOWNIA OBSŁUGI KONSUMENTA</a:t>
            </a:r>
          </a:p>
        </p:txBody>
      </p:sp>
      <p:pic>
        <p:nvPicPr>
          <p:cNvPr id="5" name="Picture 3" descr="H:\zdjęcia pracownie  RPO WZ 1 etap\obsł.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4610" y="1217351"/>
            <a:ext cx="5077205" cy="380790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Znalezione obrazy dla zapytania logo frse do pobran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49" y="487783"/>
            <a:ext cx="12858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1.gstatic.com/images?q=tbn:ANd9GcQ_Ab09FZfl-zrYTyd7cFwdiartw0q_UhMkIdsPfslAK8uNZ5_d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828" y="509154"/>
            <a:ext cx="2016224" cy="4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19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2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G:\do uzupełnienia prezentacji\prac. komputer 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564" y="1076354"/>
            <a:ext cx="5056401" cy="335824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Prostokąt 10"/>
          <p:cNvSpPr/>
          <p:nvPr/>
        </p:nvSpPr>
        <p:spPr>
          <a:xfrm>
            <a:off x="0" y="0"/>
            <a:ext cx="9144000" cy="427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100" b="1" dirty="0">
                <a:latin typeface="Times New Roman" pitchFamily="18" charset="0"/>
                <a:cs typeface="Times New Roman" pitchFamily="18" charset="0"/>
              </a:rPr>
              <a:t>PRACOWNIA KOMPUTEROWA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4814" y="2453710"/>
            <a:ext cx="4686006" cy="310371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 descr="Znalezione obrazy dla zapytania logo frse do pobran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49" y="487783"/>
            <a:ext cx="12858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encrypted-tbn1.gstatic.com/images?q=tbn:ANd9GcQ_Ab09FZfl-zrYTyd7cFwdiartw0q_UhMkIdsPfslAK8uNZ5_d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828" y="509154"/>
            <a:ext cx="2016224" cy="4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29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encrypted-tbn1.gstatic.com/images?q=tbn:ANd9GcQ_Ab09FZfl-zrYTyd7cFwdiartw0q_UhMkIdsPfslAK8uNZ5_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828" y="509154"/>
            <a:ext cx="2016224" cy="4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Znalezione obrazy dla zapytania logo frse do pobran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49" y="487783"/>
            <a:ext cx="12858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Projekty zdj\zdjęcia\RPO WZ\Pracownie RPO WZ\Pracownia budowlana\DSCF75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9023" y="1008068"/>
            <a:ext cx="6894922" cy="463187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8" name="Picture 2" descr="D:\Projekty zdj\zdjęcia\RPO WZ\Pracownie RPO WZ\Pracownia budowlana\DSC_01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5839" y="1008068"/>
            <a:ext cx="6973836" cy="463187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D:\Projekty zdj\zdjęcia\RPO WZ\Pracownie RPO WZ\Pracownia budowlana\DSC_015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5839" y="1008066"/>
            <a:ext cx="6973836" cy="463187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Prostokąt 5"/>
          <p:cNvSpPr/>
          <p:nvPr/>
        </p:nvSpPr>
        <p:spPr>
          <a:xfrm>
            <a:off x="0" y="0"/>
            <a:ext cx="9144000" cy="427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100" b="1" dirty="0">
                <a:latin typeface="Times New Roman" pitchFamily="18" charset="0"/>
                <a:cs typeface="Times New Roman" pitchFamily="18" charset="0"/>
              </a:rPr>
              <a:t>PRACOWNIA BUDOWLANA-PROJEKTOWA</a:t>
            </a:r>
          </a:p>
        </p:txBody>
      </p:sp>
    </p:spTree>
    <p:extLst>
      <p:ext uri="{BB962C8B-B14F-4D97-AF65-F5344CB8AC3E}">
        <p14:creationId xmlns:p14="http://schemas.microsoft.com/office/powerpoint/2010/main" val="142207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IWONA\Desktop\szkoła zdj\wybrane zdj do prezentacji\w stolarska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45" y="1201537"/>
            <a:ext cx="5367143" cy="355486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0" name="Picture 2" descr="C:\Users\IWONA\Desktop\szkoła zdj\wybrane zdj do prezentacji\w stolarska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45" y="1201537"/>
            <a:ext cx="5455129" cy="355486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D:\Projekty zdj\zdjęcia\zdjęcia pracowni z kamery\pracownia\DSC0340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944" y="1060084"/>
            <a:ext cx="2376264" cy="410865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Prostokąt 5"/>
          <p:cNvSpPr/>
          <p:nvPr/>
        </p:nvSpPr>
        <p:spPr>
          <a:xfrm>
            <a:off x="0" y="0"/>
            <a:ext cx="9144000" cy="427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100" b="1" dirty="0">
                <a:latin typeface="Times New Roman" pitchFamily="18" charset="0"/>
                <a:cs typeface="Times New Roman" pitchFamily="18" charset="0"/>
              </a:rPr>
              <a:t>PRACOWNIA STOLARSKA</a:t>
            </a:r>
          </a:p>
        </p:txBody>
      </p:sp>
      <p:pic>
        <p:nvPicPr>
          <p:cNvPr id="7" name="Picture 2" descr="Znalezione obrazy dla zapytania logo frse do pobran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49" y="487783"/>
            <a:ext cx="12858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1.gstatic.com/images?q=tbn:ANd9GcQ_Ab09FZfl-zrYTyd7cFwdiartw0q_UhMkIdsPfslAK8uNZ5_d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828" y="509154"/>
            <a:ext cx="2016224" cy="4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38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1144436" y="1385950"/>
            <a:ext cx="6898821" cy="2449286"/>
          </a:xfrm>
          <a:prstGeom prst="roundRect">
            <a:avLst/>
          </a:prstGeom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REALIZACJA PROJEKTÓW</a:t>
            </a:r>
          </a:p>
        </p:txBody>
      </p:sp>
      <p:pic>
        <p:nvPicPr>
          <p:cNvPr id="3" name="Picture 2" descr="Znalezione obrazy dla zapytania logo frse do pobran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49" y="487783"/>
            <a:ext cx="12858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encrypted-tbn1.gstatic.com/images?q=tbn:ANd9GcQ_Ab09FZfl-zrYTyd7cFwdiartw0q_UhMkIdsPfslAK8uNZ5_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828" y="509154"/>
            <a:ext cx="2016224" cy="4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80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87400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 LEONARDO DA VINCI</a:t>
            </a:r>
            <a:endParaRPr lang="pl-PL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10439" y="1578231"/>
            <a:ext cx="848385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„Hotel Europa”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realizacja 2006-2007 r. </a:t>
            </a:r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58.797 euro</a:t>
            </a: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,,Staże w europejskich hotelach ’’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realizacja   2008 r.  </a:t>
            </a:r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41.533 euro</a:t>
            </a: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„Staże w europejskich hotelach 2’’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realizacja   2009 r.   </a:t>
            </a:r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68.721,80 euro </a:t>
            </a: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„Staże Hotelarzy’’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realizacja  2010 - 2011 r.   </a:t>
            </a:r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68.204 euro</a:t>
            </a: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„Staże gastronomów’’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realizacja  2011 - 2012 r.  </a:t>
            </a:r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66.194 euro</a:t>
            </a: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„Europejska jakość w szkoleniu uczniów hotelarstwa”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realizacja 2013 r.  </a:t>
            </a:r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25.540 euro</a:t>
            </a: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„Europejska jakość w szkoleniu uczniów hotelarstwa 2”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realizacja  2014  – 2014 r.  </a:t>
            </a:r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25.290 euro</a:t>
            </a:r>
          </a:p>
        </p:txBody>
      </p:sp>
      <p:pic>
        <p:nvPicPr>
          <p:cNvPr id="5" name="Picture 2" descr="Znalezione obrazy dla zapytania logo frse do pobran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279" y="828964"/>
            <a:ext cx="12858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encrypted-tbn1.gstatic.com/images?q=tbn:ANd9GcQ_Ab09FZfl-zrYTyd7cFwdiartw0q_UhMkIdsPfslAK8uNZ5_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1758" y="850335"/>
            <a:ext cx="2016224" cy="4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396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6719" y="352816"/>
            <a:ext cx="3440717" cy="458762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61" y="238261"/>
            <a:ext cx="6605195" cy="495389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109" y="226906"/>
            <a:ext cx="6854824" cy="504565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596" y="205768"/>
            <a:ext cx="6926626" cy="508266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615" y="177348"/>
            <a:ext cx="7609499" cy="517853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2488" y="143692"/>
            <a:ext cx="7899142" cy="529132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507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57250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/>
          <a:lstStyle/>
          <a:p>
            <a:r>
              <a:rPr lang="pl-PL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COMENIUS</a:t>
            </a:r>
            <a:endParaRPr lang="pl-PL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19349" y="2041606"/>
            <a:ext cx="85202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,,Różnice motorem zmian”  -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realizacja 2009 - 2011 r., z partnerem z Anglii,  </a:t>
            </a:r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24.900 euro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,,WAVE – Woda - </a:t>
            </a:r>
            <a:r>
              <a:rPr lang="pl-P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Aqua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Viz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Everywhere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 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realizacja 2010 -  2012 r., </a:t>
            </a:r>
            <a:b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partnerem z Węgier   </a:t>
            </a:r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20.000 euro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pl-P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pl-P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school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community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realizacja 2012 – 2014 r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partnerem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Malty   </a:t>
            </a:r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28.565  euro</a:t>
            </a:r>
          </a:p>
        </p:txBody>
      </p:sp>
      <p:pic>
        <p:nvPicPr>
          <p:cNvPr id="5" name="Picture 2" descr="Znalezione obrazy dla zapytania logo frse do pobran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49" y="996942"/>
            <a:ext cx="12858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encrypted-tbn1.gstatic.com/images?q=tbn:ANd9GcQ_Ab09FZfl-zrYTyd7cFwdiartw0q_UhMkIdsPfslAK8uNZ5_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828" y="1018313"/>
            <a:ext cx="2016224" cy="4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45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365" y="812857"/>
            <a:ext cx="6211795" cy="465884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534" y="624989"/>
            <a:ext cx="7282761" cy="484671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7534" y="477913"/>
            <a:ext cx="7282761" cy="499379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0432" y="419657"/>
            <a:ext cx="7295109" cy="507936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" y="328850"/>
            <a:ext cx="7400045" cy="525297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410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57250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>
            <a:normAutofit fontScale="90000"/>
          </a:bodyPr>
          <a:lstStyle/>
          <a:p>
            <a:r>
              <a:rPr lang="pl-PL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MŁODZIEŻ W DZIAŁANIU</a:t>
            </a:r>
            <a:endParaRPr lang="pl-PL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36368" y="1533810"/>
            <a:ext cx="847126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Podążaj za ptakami 2”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realizacja  2008 r.  </a:t>
            </a:r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11.388 euro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,,Focus on </a:t>
            </a:r>
            <a:r>
              <a:rPr lang="pl-P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future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Przyszłość na pierwszym planie”-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realizacja 2010 r.  </a:t>
            </a:r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14.251 euro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„Lokalne okno na Europę”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realizacja 2010 - 2011 r.  </a:t>
            </a:r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3.850 euro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,,Rozmawiaj, tańcz, myśl – realizuj się” 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realizacja 2012 –2012 r.  </a:t>
            </a:r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10.984 euro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„Postaw na kobiety"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realizacja 2012 – 2012 r</a:t>
            </a:r>
            <a:r>
              <a:rPr lang="pl-PL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8.600 euro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„Postaw na młodzież  - Europejski Tydzień Młodzieży” -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realizacja 2013 – 2013 r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3.351,75 euro</a:t>
            </a:r>
          </a:p>
        </p:txBody>
      </p:sp>
      <p:pic>
        <p:nvPicPr>
          <p:cNvPr id="5" name="Picture 2" descr="Znalezione obrazy dla zapytania logo frse do pobran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49" y="965769"/>
            <a:ext cx="12858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encrypted-tbn1.gstatic.com/images?q=tbn:ANd9GcQ_Ab09FZfl-zrYTyd7cFwdiartw0q_UhMkIdsPfslAK8uNZ5_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828" y="987140"/>
            <a:ext cx="2016224" cy="4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63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zaokrąglony 3"/>
          <p:cNvSpPr/>
          <p:nvPr/>
        </p:nvSpPr>
        <p:spPr>
          <a:xfrm>
            <a:off x="228600" y="1385950"/>
            <a:ext cx="8343901" cy="2449286"/>
          </a:xfrm>
          <a:prstGeom prst="roundRect">
            <a:avLst/>
          </a:prstGeom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KARTA JAKOŚCI MOBILNOŚCI </a:t>
            </a:r>
            <a:b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OBSZARZE KSZTAŁCENIA </a:t>
            </a:r>
            <a:b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SZKOLENIA ZAWODOWEGO</a:t>
            </a:r>
            <a:endParaRPr lang="pl-PL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Znalezione obrazy dla zapytania logo frse do pobran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33363"/>
            <a:ext cx="12858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encrypted-tbn1.gstatic.com/images?q=tbn:ANd9GcQ_Ab09FZfl-zrYTyd7cFwdiartw0q_UhMkIdsPfslAK8uNZ5_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0347" y="233363"/>
            <a:ext cx="2016224" cy="4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80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56485" y="1187297"/>
            <a:ext cx="4964144" cy="372310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8531" y="1191046"/>
            <a:ext cx="6242835" cy="351159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1934" y="733105"/>
            <a:ext cx="6614090" cy="437817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3029" y="472796"/>
            <a:ext cx="6946403" cy="487076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442" y="351157"/>
            <a:ext cx="7516657" cy="499240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66" y="339634"/>
            <a:ext cx="7792394" cy="519492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58678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75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800100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r>
              <a:rPr lang="pl-PL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POLSKO-LITEWSKI FUNDUSZ WYMIANY MŁODZIEŻY</a:t>
            </a:r>
          </a:p>
        </p:txBody>
      </p:sp>
      <p:sp>
        <p:nvSpPr>
          <p:cNvPr id="3" name="Prostokąt 2"/>
          <p:cNvSpPr/>
          <p:nvPr/>
        </p:nvSpPr>
        <p:spPr>
          <a:xfrm>
            <a:off x="0" y="2021059"/>
            <a:ext cx="971832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Jacy jesteśmy, jak się postrzegamy?”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realizacja  2009 r.  </a:t>
            </a:r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25.474,56 PLN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,,JAJO – Wielkanocne spotkania i pogaduszki’’ 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realizacja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2010 r.  </a:t>
            </a:r>
            <a:r>
              <a:rPr lang="pl-PL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21.969,05 </a:t>
            </a:r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PLN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„Europa lokalnie: nadzieje i obawy”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pl-PL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realizacja 2013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 </a:t>
            </a:r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5.875 euro</a:t>
            </a:r>
          </a:p>
        </p:txBody>
      </p:sp>
      <p:pic>
        <p:nvPicPr>
          <p:cNvPr id="4" name="Picture 2" descr="Znalezione obrazy dla zapytania logo frse do pobran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49" y="965769"/>
            <a:ext cx="12858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encrypted-tbn1.gstatic.com/images?q=tbn:ANd9GcQ_Ab09FZfl-zrYTyd7cFwdiartw0q_UhMkIdsPfslAK8uNZ5_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828" y="987140"/>
            <a:ext cx="2016224" cy="4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534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24" y="790758"/>
            <a:ext cx="5899798" cy="442484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24" y="778003"/>
            <a:ext cx="6090974" cy="456823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23" y="766845"/>
            <a:ext cx="6258253" cy="469369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323" y="639372"/>
            <a:ext cx="6455704" cy="484177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118" y="522514"/>
            <a:ext cx="7527567" cy="495863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9114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/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ERASMUS+</a:t>
            </a:r>
          </a:p>
        </p:txBody>
      </p:sp>
      <p:sp>
        <p:nvSpPr>
          <p:cNvPr id="2" name="Prostokąt 1"/>
          <p:cNvSpPr/>
          <p:nvPr/>
        </p:nvSpPr>
        <p:spPr>
          <a:xfrm>
            <a:off x="363385" y="2046119"/>
            <a:ext cx="82622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„Od praktyki do pracy”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realizacja 2014  – 2015 r.   </a:t>
            </a:r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35 140,00 euro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„Od praktyki do pracy 2”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realizacja  2015  – 2017 r.    </a:t>
            </a:r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73 468,00 euro</a:t>
            </a:r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ü"/>
            </a:pP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pl-PL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life"   </a:t>
            </a:r>
            <a:r>
              <a:rPr lang="pl-PL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realizacja 2014  – 2016 r. </a:t>
            </a:r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131 835,00 euro </a:t>
            </a:r>
          </a:p>
          <a:p>
            <a:pPr>
              <a:lnSpc>
                <a:spcPct val="200000"/>
              </a:lnSpc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Znalezione obrazy dla zapytania logo frse do pobran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49" y="1100849"/>
            <a:ext cx="12858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encrypted-tbn1.gstatic.com/images?q=tbn:ANd9GcQ_Ab09FZfl-zrYTyd7cFwdiartw0q_UhMkIdsPfslAK8uNZ5_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828" y="1122220"/>
            <a:ext cx="2016224" cy="4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99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6131" y="718288"/>
            <a:ext cx="3857625" cy="452365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7954" y="1385337"/>
            <a:ext cx="6173052" cy="386566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73" y="1291111"/>
            <a:ext cx="6677844" cy="375628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329" y="782411"/>
            <a:ext cx="6960198" cy="457090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Obraz 6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9953" y="656576"/>
            <a:ext cx="6976085" cy="464707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442" y="693292"/>
            <a:ext cx="7011510" cy="466002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443" y="490355"/>
            <a:ext cx="7002632" cy="515501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538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a 5"/>
          <p:cNvSpPr/>
          <p:nvPr/>
        </p:nvSpPr>
        <p:spPr>
          <a:xfrm>
            <a:off x="1610738" y="1340427"/>
            <a:ext cx="6088925" cy="418113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chemeClr val="accent1">
                  <a:lumMod val="45000"/>
                  <a:lumOff val="55000"/>
                </a:schemeClr>
              </a:gs>
              <a:gs pos="6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pl-PL" sz="1792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2286000" y="2101913"/>
            <a:ext cx="66153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endParaRPr lang="pl-PL" dirty="0"/>
          </a:p>
          <a:p>
            <a:r>
              <a:rPr lang="pl-PL" dirty="0"/>
              <a:t> </a:t>
            </a:r>
          </a:p>
          <a:p>
            <a:pPr algn="just">
              <a:buFont typeface="Wingdings" pitchFamily="2" charset="2"/>
              <a:buChar char="Ø"/>
            </a:pPr>
            <a:endParaRPr lang="pl-PL" dirty="0"/>
          </a:p>
          <a:p>
            <a:pPr algn="just">
              <a:buFont typeface="Wingdings" pitchFamily="2" charset="2"/>
              <a:buChar char="Ø"/>
            </a:pPr>
            <a:endParaRPr lang="pl-PL" b="1" dirty="0"/>
          </a:p>
          <a:p>
            <a:pPr algn="just">
              <a:buFont typeface="Wingdings" pitchFamily="2" charset="2"/>
              <a:buChar char="Ø"/>
            </a:pP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/>
        </p:spPr>
        <p:txBody>
          <a:bodyPr vert="horz" lIns="68580" tIns="34290" rIns="68580" bIns="3429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PROJEKTY </a:t>
            </a:r>
            <a:r>
              <a:rPr lang="pl-PL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FINANSOWANE ZE ŚRODKÓW </a:t>
            </a:r>
            <a:br>
              <a:rPr lang="pl-PL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KOMISJI EUROPEJSKIEJ </a:t>
            </a:r>
            <a:endParaRPr lang="pl-PL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419076" y="1353631"/>
            <a:ext cx="4572000" cy="4408899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33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Łączna kwota dofinansowania </a:t>
            </a:r>
          </a:p>
          <a:p>
            <a:pPr algn="ctr">
              <a:lnSpc>
                <a:spcPct val="150000"/>
              </a:lnSpc>
            </a:pPr>
            <a:r>
              <a:rPr lang="pl-PL" sz="33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latach 2006-2016</a:t>
            </a:r>
          </a:p>
          <a:p>
            <a:pPr algn="ctr">
              <a:lnSpc>
                <a:spcPct val="150000"/>
              </a:lnSpc>
            </a:pPr>
            <a:r>
              <a:rPr lang="pl-PL" sz="33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726 487, </a:t>
            </a:r>
            <a:r>
              <a:rPr lang="pl-PL" sz="33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  EURO</a:t>
            </a:r>
          </a:p>
          <a:p>
            <a:pPr algn="ctr">
              <a:lnSpc>
                <a:spcPct val="150000"/>
              </a:lnSpc>
            </a:pPr>
            <a:r>
              <a:rPr lang="pl-PL" sz="33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ok. 2 985 863,83  PLN</a:t>
            </a:r>
          </a:p>
          <a:p>
            <a:endParaRPr lang="pl-PL" sz="3300" dirty="0">
              <a:solidFill>
                <a:srgbClr val="C00000"/>
              </a:solidFill>
            </a:endParaRPr>
          </a:p>
        </p:txBody>
      </p:sp>
      <p:pic>
        <p:nvPicPr>
          <p:cNvPr id="7" name="Picture 2" descr="Znalezione obrazy dla zapytania logo frse do pobran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49" y="965769"/>
            <a:ext cx="12858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1.gstatic.com/images?q=tbn:ANd9GcQ_Ab09FZfl-zrYTyd7cFwdiartw0q_UhMkIdsPfslAK8uNZ5_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828" y="987140"/>
            <a:ext cx="2016224" cy="4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87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/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Projekty mobilności zawodowej</a:t>
            </a:r>
            <a:endParaRPr lang="pl-PL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765669"/>
              </p:ext>
            </p:extLst>
          </p:nvPr>
        </p:nvGraphicFramePr>
        <p:xfrm>
          <a:off x="103908" y="898501"/>
          <a:ext cx="8772844" cy="5306193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652525"/>
                <a:gridCol w="1320672"/>
                <a:gridCol w="1426338"/>
                <a:gridCol w="1531680"/>
                <a:gridCol w="1444774"/>
                <a:gridCol w="1236810"/>
                <a:gridCol w="1160045"/>
              </a:tblGrid>
              <a:tr h="1305131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Rok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C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Tytuł </a:t>
                      </a:r>
                    </a:p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projektu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C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Nr umowy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C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Nr projektu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C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Kwota </a:t>
                      </a:r>
                      <a:r>
                        <a:rPr lang="pl-PL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dofinanso</a:t>
                      </a:r>
                      <a:r>
                        <a:rPr lang="pl-PL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wania</a:t>
                      </a:r>
                    </a:p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 EURO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C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Liczba </a:t>
                      </a:r>
                      <a:r>
                        <a:rPr lang="pl-PL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stażystów </a:t>
                      </a:r>
                    </a:p>
                    <a:p>
                      <a:pPr algn="ctr"/>
                      <a:r>
                        <a:rPr lang="pl-PL" sz="160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w krajach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C9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Łączna liczba stażystów i opiekunów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C9C"/>
                    </a:solidFill>
                  </a:tcPr>
                </a:tc>
              </a:tr>
              <a:tr h="728445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</a:p>
                    <a:p>
                      <a:pPr algn="ctr"/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  <a:endParaRPr lang="pl-PL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,,Hotel Europa”</a:t>
                      </a:r>
                    </a:p>
                    <a:p>
                      <a:pPr algn="ctr"/>
                      <a:endParaRPr lang="pl-PL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M06/011/k/A/485</a:t>
                      </a:r>
                      <a:endParaRPr lang="pl-PL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PL/06/A/</a:t>
                      </a:r>
                      <a:r>
                        <a:rPr lang="pl-PL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Pla</a:t>
                      </a:r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/174485</a:t>
                      </a:r>
                      <a:endParaRPr lang="pl-PL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58.797,00</a:t>
                      </a:r>
                      <a:endParaRPr lang="pl-PL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Niemcy - 20</a:t>
                      </a:r>
                    </a:p>
                    <a:p>
                      <a:pPr algn="ctr"/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Anglia - 16</a:t>
                      </a:r>
                      <a:endParaRPr lang="pl-PL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36 uczniów</a:t>
                      </a:r>
                    </a:p>
                    <a:p>
                      <a:pPr algn="ctr"/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nauczycieli</a:t>
                      </a:r>
                      <a:endParaRPr lang="pl-PL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553">
                <a:tc>
                  <a:txBody>
                    <a:bodyPr/>
                    <a:lstStyle/>
                    <a:p>
                      <a:pPr algn="ctr"/>
                      <a:endParaRPr lang="pl-PL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endParaRPr lang="pl-PL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,,Staże w Europejskich</a:t>
                      </a:r>
                      <a:r>
                        <a:rPr lang="pl-PL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Hotelach”</a:t>
                      </a:r>
                      <a:endParaRPr lang="pl-PL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07-LdV/M07/k/IVT/122</a:t>
                      </a:r>
                      <a:endParaRPr lang="pl-PL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PL/07/</a:t>
                      </a:r>
                      <a:r>
                        <a:rPr lang="pl-PL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LLP-LdV</a:t>
                      </a:r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/IVT/140106</a:t>
                      </a:r>
                      <a:endParaRPr lang="pl-PL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41.533,00 </a:t>
                      </a:r>
                      <a:endParaRPr lang="pl-PL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Niemcy - 16</a:t>
                      </a:r>
                    </a:p>
                    <a:p>
                      <a:pPr algn="ctr"/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Anglia - 8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 uczniów</a:t>
                      </a:r>
                    </a:p>
                    <a:p>
                      <a:pPr algn="ctr"/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nauczycieli</a:t>
                      </a:r>
                      <a:endParaRPr lang="pl-PL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53965">
                <a:tc>
                  <a:txBody>
                    <a:bodyPr/>
                    <a:lstStyle/>
                    <a:p>
                      <a:pPr algn="ctr"/>
                      <a:endParaRPr lang="pl-PL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2009</a:t>
                      </a:r>
                      <a:endParaRPr lang="pl-PL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,,Staże w Europejskich</a:t>
                      </a:r>
                      <a:r>
                        <a:rPr lang="pl-PL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Hotelach 2”</a:t>
                      </a:r>
                      <a:endParaRPr lang="pl-PL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08-LdV/M08/02238/k/IVT/122</a:t>
                      </a:r>
                      <a:endParaRPr lang="pl-PL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PL/08/</a:t>
                      </a:r>
                      <a:r>
                        <a:rPr lang="pl-PL" sz="14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LLP-LdV</a:t>
                      </a:r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/IVT/140122</a:t>
                      </a:r>
                    </a:p>
                    <a:p>
                      <a:pPr algn="ctr"/>
                      <a:endParaRPr lang="pl-PL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68.721,80 </a:t>
                      </a:r>
                      <a:endParaRPr lang="pl-PL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Niemcy - 16</a:t>
                      </a:r>
                    </a:p>
                    <a:p>
                      <a:pPr algn="ctr"/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Anglia - 8</a:t>
                      </a:r>
                    </a:p>
                    <a:p>
                      <a:pPr algn="ctr"/>
                      <a:endParaRPr lang="pl-PL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 uczniów</a:t>
                      </a:r>
                    </a:p>
                    <a:p>
                      <a:pPr algn="ctr"/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 nauczycieli</a:t>
                      </a:r>
                      <a:endParaRPr lang="pl-PL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8553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2010</a:t>
                      </a:r>
                    </a:p>
                    <a:p>
                      <a:pPr algn="ctr"/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  <a:endParaRPr lang="pl-PL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,,Staże hotelarzy”</a:t>
                      </a:r>
                      <a:endParaRPr lang="pl-PL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2010-1-PL1-LEO01-10218</a:t>
                      </a:r>
                      <a:endParaRPr lang="pl-PL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dirty="0" smtClean="0">
                          <a:latin typeface="Times New Roman" pitchFamily="18" charset="0"/>
                          <a:cs typeface="Times New Roman" pitchFamily="18" charset="0"/>
                        </a:rPr>
                        <a:t>2010-1-PL1-LEO01-10218</a:t>
                      </a:r>
                    </a:p>
                    <a:p>
                      <a:pPr algn="ctr"/>
                      <a:endParaRPr lang="pl-PL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68.204,00 </a:t>
                      </a:r>
                      <a:endParaRPr lang="pl-PL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Niemcy - 12</a:t>
                      </a:r>
                    </a:p>
                    <a:p>
                      <a:pPr algn="ctr"/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Anglia - 12</a:t>
                      </a:r>
                    </a:p>
                    <a:p>
                      <a:pPr algn="ctr"/>
                      <a:endParaRPr lang="pl-PL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 uczniów</a:t>
                      </a:r>
                    </a:p>
                    <a:p>
                      <a:pPr algn="ctr"/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nauczycieli</a:t>
                      </a:r>
                      <a:endParaRPr lang="pl-PL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546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2011</a:t>
                      </a:r>
                    </a:p>
                    <a:p>
                      <a:pPr algn="ctr"/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2012</a:t>
                      </a:r>
                      <a:endParaRPr lang="pl-PL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,,Staże</a:t>
                      </a:r>
                    </a:p>
                    <a:p>
                      <a:pPr algn="ctr"/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gastronomów”</a:t>
                      </a:r>
                      <a:endParaRPr lang="pl-PL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2011-1-PL1-LEO01-19041</a:t>
                      </a:r>
                    </a:p>
                    <a:p>
                      <a:pPr algn="ctr"/>
                      <a:endParaRPr lang="pl-PL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2011-1-PL1-LEO01-19041</a:t>
                      </a:r>
                    </a:p>
                    <a:p>
                      <a:pPr algn="ctr"/>
                      <a:endParaRPr lang="pl-PL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66.194,00  </a:t>
                      </a:r>
                      <a:endParaRPr lang="pl-PL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Anglia - 8</a:t>
                      </a:r>
                    </a:p>
                    <a:p>
                      <a:pPr algn="ctr"/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Malta - 14</a:t>
                      </a:r>
                      <a:endParaRPr lang="pl-PL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24 uczniów</a:t>
                      </a:r>
                    </a:p>
                    <a:p>
                      <a:pPr algn="ctr"/>
                      <a:r>
                        <a:rPr lang="pl-PL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 nauczycieli</a:t>
                      </a:r>
                      <a:endParaRPr lang="pl-PL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27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141514" y="1066994"/>
            <a:ext cx="8632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/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/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Projekty  </a:t>
            </a:r>
            <a:r>
              <a:rPr lang="pl-PL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mobilności zawodowej – </a:t>
            </a:r>
            <a:r>
              <a:rPr lang="pl-PL" sz="30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pl-PL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245296"/>
              </p:ext>
            </p:extLst>
          </p:nvPr>
        </p:nvGraphicFramePr>
        <p:xfrm>
          <a:off x="232756" y="852057"/>
          <a:ext cx="8464436" cy="5284954"/>
        </p:xfrm>
        <a:graphic>
          <a:graphicData uri="http://schemas.openxmlformats.org/drawingml/2006/table">
            <a:tbl>
              <a:tblPr/>
              <a:tblGrid>
                <a:gridCol w="629281"/>
                <a:gridCol w="1258560"/>
                <a:gridCol w="1369611"/>
                <a:gridCol w="1300001"/>
                <a:gridCol w="1278814"/>
                <a:gridCol w="1443642"/>
                <a:gridCol w="1184527"/>
              </a:tblGrid>
              <a:tr h="11568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Rok 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07" marR="63107" marT="31553" marB="3155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C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Tytuł 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projektu 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07" marR="63107" marT="31553" marB="3155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C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Nr umowy 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07" marR="63107" marT="31553" marB="3155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C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Nr projektu 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07" marR="63107" marT="31553" marB="3155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C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Kwota </a:t>
                      </a:r>
                      <a:r>
                        <a:rPr lang="pl-PL" sz="1600" b="1" kern="12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dofinanso</a:t>
                      </a:r>
                      <a:r>
                        <a:rPr lang="pl-PL" sz="16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wania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 EURO 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07" marR="63107" marT="31553" marB="3155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C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Liczba  stażystów 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 krajach 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07" marR="63107" marT="31553" marB="3155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C9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Łączna liczba stażystów </a:t>
                      </a:r>
                      <a:r>
                        <a:rPr lang="pl-PL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/>
                      </a:r>
                      <a:br>
                        <a:rPr lang="pl-PL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pl-PL" sz="16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i </a:t>
                      </a:r>
                      <a:r>
                        <a:rPr lang="pl-PL" sz="1600" b="1" kern="12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opiekunów </a:t>
                      </a:r>
                      <a:endParaRPr lang="pl-PL" sz="16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07" marR="63107" marT="31553" marB="3155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9C9C"/>
                    </a:solidFill>
                  </a:tcPr>
                </a:tc>
              </a:tr>
              <a:tr h="1264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</a:t>
                      </a:r>
                      <a:endParaRPr lang="pl-PL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07" marR="63107" marT="31553" marB="3155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,,Europejska jakość w szkoleniu uczniów hotelarstwa” </a:t>
                      </a:r>
                      <a:endParaRPr lang="pl-PL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07" marR="63107" marT="31553" marB="3155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2012-1-PL1-LEO01-27588 </a:t>
                      </a:r>
                      <a:endParaRPr lang="pl-PL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07" marR="63107" marT="31553" marB="3155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2012-1-PL1-LEO01-27588 </a:t>
                      </a:r>
                      <a:endParaRPr lang="pl-PL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07" marR="63107" marT="31553" marB="3155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25.540,00 </a:t>
                      </a:r>
                      <a:endParaRPr lang="pl-PL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07" marR="63107" marT="31553" marB="3155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Malta -  4 </a:t>
                      </a:r>
                      <a:endParaRPr lang="pl-PL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Anglia - 4 </a:t>
                      </a:r>
                      <a:endParaRPr lang="pl-PL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07" marR="63107" marT="31553" marB="3155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uczniów</a:t>
                      </a:r>
                      <a:endParaRPr lang="pl-PL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nauczycieli </a:t>
                      </a:r>
                      <a:endParaRPr lang="pl-PL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07" marR="63107" marT="31553" marB="3155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643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</a:t>
                      </a:r>
                      <a:endParaRPr lang="pl-PL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07" marR="63107" marT="31553" marB="3155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,,Europejska jakość w szkoleniu uczniów hotelarstwa 2” </a:t>
                      </a:r>
                      <a:endParaRPr lang="pl-PL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07" marR="63107" marT="31553" marB="3155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2013-1-PL1-LEO01-38344</a:t>
                      </a:r>
                      <a:endParaRPr lang="pl-PL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07" marR="63107" marT="31553" marB="3155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2013-1-PL1-LEO01-38344</a:t>
                      </a:r>
                      <a:endParaRPr lang="pl-PL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07" marR="63107" marT="31553" marB="3155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25.290,00 </a:t>
                      </a:r>
                      <a:endParaRPr lang="pl-PL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07" marR="63107" marT="31553" marB="3155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Malta -  4</a:t>
                      </a:r>
                      <a:endParaRPr lang="pl-PL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Anglia - 4 </a:t>
                      </a:r>
                      <a:endParaRPr lang="pl-PL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07" marR="63107" marT="31553" marB="3155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uczniów</a:t>
                      </a:r>
                      <a:endParaRPr lang="pl-PL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nauczycieli</a:t>
                      </a:r>
                      <a:endParaRPr lang="pl-PL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07" marR="63107" marT="31553" marB="3155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</a:tr>
              <a:tr h="7286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l-PL" sz="1400" kern="1200" dirty="0" smtClean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2015</a:t>
                      </a:r>
                      <a:endParaRPr lang="pl-PL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07" marR="63107" marT="31553" marB="3155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„Od praktyki</a:t>
                      </a:r>
                      <a:endParaRPr lang="pl-PL" sz="14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do pracy”</a:t>
                      </a:r>
                      <a:endParaRPr lang="pl-PL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07" marR="63107" marT="31553" marB="3155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2014-1-PL01-</a:t>
                      </a:r>
                      <a:endParaRPr lang="pl-PL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KA102-001030</a:t>
                      </a:r>
                      <a:endParaRPr lang="pl-PL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07" marR="63107" marT="31553" marB="3155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2014-1-PL01-</a:t>
                      </a:r>
                      <a:endParaRPr lang="pl-PL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KA102-001030</a:t>
                      </a:r>
                      <a:endParaRPr lang="pl-PL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07" marR="63107" marT="31553" marB="3155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35.140,00</a:t>
                      </a:r>
                      <a:endParaRPr lang="pl-PL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07" marR="63107" marT="31553" marB="3155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Malta -  6</a:t>
                      </a:r>
                      <a:endParaRPr lang="pl-PL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Anglia - 6</a:t>
                      </a:r>
                      <a:endParaRPr lang="pl-PL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07" marR="63107" marT="31553" marB="3155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 uczniów</a:t>
                      </a:r>
                      <a:endParaRPr lang="pl-PL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nauczycieli</a:t>
                      </a:r>
                      <a:endParaRPr lang="pl-PL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07" marR="63107" marT="31553" marB="3155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</a:tr>
              <a:tr h="791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2017</a:t>
                      </a:r>
                      <a:endParaRPr lang="pl-PL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07" marR="63107" marT="31553" marB="3155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„ Od praktyki </a:t>
                      </a:r>
                      <a:endParaRPr lang="pl-PL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do pracy 2 ”</a:t>
                      </a:r>
                      <a:endParaRPr lang="pl-PL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07" marR="63107" marT="31553" marB="3155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2015-1-PL01-</a:t>
                      </a:r>
                      <a:endParaRPr lang="pl-PL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KA102-014836</a:t>
                      </a:r>
                      <a:endParaRPr lang="pl-PL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07" marR="63107" marT="31553" marB="3155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2015-1-PL01-</a:t>
                      </a:r>
                      <a:endParaRPr lang="pl-PL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KA102-014836</a:t>
                      </a:r>
                      <a:endParaRPr lang="pl-PL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07" marR="63107" marT="31553" marB="3155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73.468,00</a:t>
                      </a:r>
                      <a:endParaRPr lang="pl-PL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07" marR="63107" marT="31553" marB="3155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Malta -  6</a:t>
                      </a:r>
                      <a:endParaRPr lang="pl-PL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Anglia - 6</a:t>
                      </a:r>
                      <a:endParaRPr lang="pl-PL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07" marR="63107" marT="31553" marB="3155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12 uczniów</a:t>
                      </a:r>
                      <a:endParaRPr lang="pl-PL" sz="14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kern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nauczycieli</a:t>
                      </a:r>
                      <a:endParaRPr lang="pl-PL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07" marR="63107" marT="31553" marB="31553"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0E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27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a 5"/>
          <p:cNvSpPr/>
          <p:nvPr/>
        </p:nvSpPr>
        <p:spPr>
          <a:xfrm>
            <a:off x="1910000" y="1004049"/>
            <a:ext cx="5025934" cy="313556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chemeClr val="accent1">
                  <a:lumMod val="45000"/>
                  <a:lumOff val="55000"/>
                </a:schemeClr>
              </a:gs>
              <a:gs pos="6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pl-PL" sz="1792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utoShape 2" descr="data:image/jpeg;base64,/9j/4AAQSkZJRgABAQAAAQABAAD/2wCEAAkGBxQTEhUUExIWFBQUGBcVFRgXFhcaFxQVFBcWGBQXFxgYHCggGBwlHBQVITEhJSkrLi4uGB8zODMsNygtLisBCgoKDg0OGhAQGywkICYsLCwsLTQsLCwsLCwsLCwsLCwsLCwsLCwsLCwsLCwsLCwsLCwsLCwsLCwsLCwsLCwsK//AABEIAHABwwMBIgACEQEDEQH/xAAcAAABBQEBAQAAAAAAAAAAAAAGAAMEBQcCAQj/xABKEAACAQMCBAMEBgUIBwkBAAABAgMABBESIQUGMUETUWEHInGRFDJCgaGxI1KCksEVM0NUYnKy0RYXNESDouEkNTZTY3PC0vAl/8QAGwEAAwEBAQEBAAAAAAAAAAAAAAIDAQQFBgf/xAArEQACAgICAgEDAwQDAAAAAAAAAQIRAxIhMQQTQSIyUQUUcTNSYZEVQoH/2gAMAwEAAhEDEQA/AMt40GS4m3/pH79ixNcudS5yf8qXGf5+b0kk+Wtq8sRk4HQ/ga+rxfg459WQGJB6mp3D+LPFsDqXup6V5f2pG+Nqr6HcWNFqaLqZI5t4j4b90PRvgarbmBl+sGX54pkNRFwfjCsBHOAR0DH8jSvHGQO49A4AT3/Gu1RsjJIGetFHEOVww1wNse1VcDSQHEkepe4I2/6VP0U+Q9t9BLy1wiHUrhy+N9z3+FFXG7cGNZFZkeL30dGIZT6EflQjwO3t3dXhlKN1aMn8B6UaMuVI7EV0uMWjiyNqVl9y1z+yFYr05B0gTdMEjbWBtj1FaUrAgEHIPSsNvbBZFAORjGCOoK9DV7yVzQ1q4t521QnGlj/RZJG/9jp8PhXkeb4CS3x/6OnB5F/TI1eva5Vs11mvIO4VKlSoAVKlSoAVKlSoAVMXlysSNI7BUQZYnsKfqk5xMf0OYShjGVw2jGoAkDUM+XWhLkxkSDnS2ZXYeICmCVMbayGOAyrjJHrXthzray6tLOAiszMyMFAXqMnbPpVVy5cMLxY3miu8wsUmQDXGgI92TBI3zt8DVdoJ4a5wSqX7vL/7S3RMhPpiraR6J7sJrXnO2dZGy6+GutgyEMU/WUHqKsP5bh8ZINX6SSPxVHmg9aG+ZGiurm2ihZXJSbxChBAheJlwSOmSRihOG4fwvp5U67d47b9lYjHJ/wA75+VCxpg5tGkrzPb4hOogXDtFHkdWUlT92Qd6a4pzbbwStE+suoBbSjMAGGQSQKAeI2U7hYoYPF+hwRrqDBfDnbRM7Yx7x2AI9TU9Lu5nmuZ7N1Um3gdlZcljoOVB7EEEUepB7GFt5zjbRhGJdldNasiMw0+pA2O3SpHBuZYLkN4bH3VDnUCvuHIDDPUbHehBOIQG2trKKcIkq655HYKVTUTIvXZmYkY7DPxqdzZYxMLRrdwqyOLMtGQQ0DhtS5HkYwPnRoug3fZbXPOlqio2XIcFhpRiQgONZwNl2O9d8Q5xtotOS7KyhwyIzLpPfUBjtVLxuJEuSIZxaSRQIuJQvgzRe9hRk9V07/GoScajuILa0DJboyarj3goWMHZEyftkE+goUE6YbsIX56tRj+cOpQ4xGx91uhOBt0qy4fx+GaTw1JD6Fl0sCDpbpse/pQdNPi+m+j3kNsngwAFgrK4GoAL7wG1M3kTm7muYnEsttDbyZX6syYYTAYz1A/Cj1xM3YX/AOllvp1ajjw5Zfqn6kLFXPzFLhPNcFxII4xJkgkFo2VcD1IxWcxyBrfUOjWN8w+BmYijTlK4kzGHv4ZhoGIlChxsMdGzt8KJY0kbGdsMBXteLXtRKipUqVACrw17XLCgBt0qPItStVeEZoAgayKeiua6lgqDIpFAFsrA0mFVUV0RVhDcBqAOlipzwxSG1cPJigBGEVw0Fe/SBSFwKAGHjIrlZSKl5BpuSOgDkNmnDgCorDHwoU5m56jhBSHEknTP2FPqe59KGVxYZ5HUUFxalWISceuHJYzPk77HA+4V7S7Hf/xeT8oB+OW48WYjB/SSdOx1tVfYHQ2T0NWPGj+nlBx/OSEEdfrt86jWWNw3Q19hCPCZ805cNBDZ2SvjO6nqPOhrj/DfDkYqCEz0/VPkamGd4DlG264PQ1cQ3sV2u+ElxjB6OB2rZq+GLBuPK6ASlRHxDgejLBW0jqAMsvxHcetM23DoX/psHyKkVPU6PaqsjcL4zJDsDlfI0UWnGoZ9mAVvWqebl0AAiVSCQB8T0qLc8EkTtkeYq0V8EZOEv8BHc8sRye8h8N/NehplGv7XylUduuR5ioHDeLSxbH3l8jRLYccRxgnB6jPUH0oeL5RNza4fKG7Pm9G2kVo277bVdwSpKQQVbtsc5Hkag/yekozgBvMdG/yNMJwoIwO67/WU4I8j61mvFEm4vo1HkjjuP+zyNsDiJj5fqE+najYViNskyjUQJVIBDLs3ocdzR1yxzcCRFMcHorkYPwfPf1rwfN8TV7QPQwZbVMNqVeKa9rzTqFSpV5QB7SoW505zj4f4euNpDJnAXH2cdc/GqOT2oaMGawuY0P2iuwp1jk1aJvJFOmaIa4kjDAgjIOxB6EHrUDgXHIbuISwOGXofNT5MOxqr5q50gsiEfVJKwyI0GWx5nypdW3QzkqsuOHcIhgz4MSR6vraRjNPQ2caKUVFCsWJAGxLnLEj1JNAdr7VodYE9tNArdGcbUYcV40kNq90P0kaJ4nuke8voaaUJJ8iqcWuB7h/CYIM+DEkerrpAGfjXX8mQ6DH4S6GOplxsWJByR55AqBylzEl9B46IyLqZMNjOVxnp8ah83c5R2Dwo8bOZs4042wVG+f71ZUrr5N2jVl/DZomrQgXWdT4H1idsnz2puy4ZDDkxRqmrY6RjOMkfmaHOYueBay+F9Fnl91W1IuV97tnzqluPa3En17SdSegYAZ+Ga1Y5vox5IoMX5Ys2OTbREnc5Ud9z+NTI+FwqiIIlCRtqRQNkYZ3A7Hc/Oh/mfnZLKKCSSJz44yFGMr7oODn41Vxe0vUQBYXW+BnRtv3o0m1YbxToMuI8Ihnx40SyaemoZx8KZueXbWQ6nt42OAMlR0GwFVV1zpGl+liY21vpw22kalJ+PaimseyGTUuiofli0OM20RwMD3RsB2qZacNiiz4capkBTpGMqudI+Ayaquc+aY+HxLI6ly7aVVcZJxk9e3+dS+WOMreW0c6jTrG4znSQSCPwoqVWZcbodHBbfGnwUxpZMaRjQ5yy/AmuLPgFtE4eOCNHGcMqgEZ61zzBx+Czj8SZ9IOygbs58lHc0Eze1uNT/sc+j9YgD78GtjGUujHOMezSxXtC/GecY7eziu2jcpLowuwYaxkZzVHF7UVYArY3LA9CFyD8DQoSas15Ip0aJSqPY3HiRo+krrUNpPVcjOD61IpBxVwWruo0poAe2NcMlRvFp2O4oA61460njDU5saaeIjcUAV11akVFSUqauRKDs21RLyy7igB+0vAdjUhxQ4WKmrSyvQdjQB3PGe1QmVhVxprmUKoyxAA6k0AuSthuCKXE+PQwJqlcDyH2m+AoS5n52RcpbAO3Qufqj4eZrOLy6d2LuxZj3NK5Hp+N+nynzPhBNzJzlLc5Vf0cXkDuw/tH+FCzLk16r5ruOkuz3MWGEFUUOxptSrtDtXtYVoFeOqGkkAGHEjn4jWe1e2UCuucbineNWh8WUqc4dyPP6xpjhRwfQ9R5V9vDqz82l0TzbIyFdgw6Z/hQ+Pcb7/8A98D60TXduMZwfMVT3cIPvDcdGB6iqONozHKgi4FxMOAG94DbV9pfRx3+NPcY4RGB4iADPXHSg6xdopMg/wDUUVm/aSPT2PXak1Fnw+Clu8ll/VG/31Ne+0pgnfsKhXr6etVivk+ZpqoErCG2tVmTVjBqJPw1l6birjgVi/hFyNs4+fQVNaLJx36/dQsn4FZQWV/JEcZI9D0ohs+OI+zjHr2qfw3lpLgMG1AjuOm/8aXEuU4oYyFb3z3bc476QOlcOb9SxRyeunZaPjylHYtuCuNJUEFeq/CrVLZH+sN/PvWb2dy0LYBP3jGaNuEcQZ8Aggn06/Csz6pXZkIsMeEXkkXulvEj7Z+sv+Yoit7lX+qfu7ig+2kPerrhL5l/ZP8ACvFz4o/cjuxzfTL2vDXtKuQuZD7dP5y0/b/Na1Sa1WSPRIoZWXBBHXIrLPbp/OWn7f5rWsx/VHwFWn9kSEfvkY37O3Nnxe4tAT4bF1x/cOpD8dJqV7NXF5xS9uZAGK/UzvpDOyrj9lajcHj8TmKcr0Uy5+5Av5057DzpubxD9bSn/K8gP5irT6b+aRCH3JfFs0HnfgqXNnMjKNQRmQ43VlGRj5VmnKnFGk4FfxMc+Cp0+iOoIH3EN862LijYhlJ6BHP/ACmsM5JiP8lcUbt4aj7wCT+BFTxcx5/KKZuJcfhh/wCxT/u7/jSf/GqL22/7RY/F/wDFHV97FP8Au7/jSf8Axqh9tn+0WPxb/FHWx/rP/wBCX9JGrRfVHwH5Vjo//rcb87e2P3aY/wD7P+Ao49ovHvolgxU4kkAjj+LAaj9wyflUL2QcB8Cz8VxiS49856hPsD+P30sPpi5DS+qSiUft3HuWv95/yFabYMPCj3H1F/wisy9vJ9y2/vP/AIRV5wb2eRJ4Uv0m4JGh8GQ6SRg4I8q1161f+TE37HQO8Z/8Sw/sf4HrXayHjP8A4lh/Y/wPWuyMACTsAMn4DrS5f+v8DYn938me81WP0++kg6rbWrn/AI0/1PvAQVD9hfEi1vNATvG4dR5LIN/+ZT86g8r8xXSyXVxHYSTi6lLK4OB4aZVF38t/nVdyDdtb8YdJIzD9I1Dw26qWOtB+dV1ejiS2+tSLeCcX3MBWT3orVWCKfq5TG+PPU34CtQktEYYZFI8iorJeRxo4/dKep8bH3sp/KifnXifErVZp4jB9HjwQCpL4OF338zU8kW5JL8DwklFtkb20IF4eoAwBKgAHQAA9KJORGH8n2u4/mk/Ks45q45LecESebTrNxpOkYGFLAbVb8qez6KW1glNxcKXRWKrIQoJHQDyrZRrHT/JileS0vg1AV7XMa4AHkMfKuq5zqFUedakU3ItAFXKcU0JqmXEdVky4oAmx3VTIroUPmXFc/TMUAE0kQYVGEhQ4bp51V23FMd6to51kGDQAxeWgYZFUzKUNTL/i8dscPIMeXU0F8zc2mYFbcaV/W+0fh5VjZ0YvGnkfCCe95uht1/SNluyjcn/Ks/5g5qmuiQTpj7KPwz50J3hbUSSST1Jpy2npHKz3PF8OGPl8skuKbO9ONIKb+FKehx8DRGK7WausZrwQ70GUxxCcUqdjXalQFMH+IPouJASdJdz8DqP5flUhbbJ1qMkbsP1h5j1pjmAMJZFf3hqYhgN0BZtO/cVzwfiOk6W7d/L1HpX2sHR+cSjatBJGgkiyu+3yPlQ1eRFGwwwexokaFl/Sxbg7uvn6j1rqSCK6TY4by6EGrJkFwCcUq5w6gjz6Gr21tgUBjc49apeIcOkhPvLqXzqRwu8Ve5GeoPkayUkh2m1wR+YFw+M1Y8n8FEjh5QRCOp8z2x6VOt+FpNKrsV0KNvU58qJ1ZUAAGVGNunTtUsjbi1E1SSpF7Pw+GODGDoBDbdSeg/OgA3mu7fQPdUY+FW/GOPSeE6fWaUhUHk2dsUrfgwt7Zx1lcHUf7RFef4ODJh29jttlc+SMq1LOKV9AUHSPTufM09cK0h1N2AWofK0niW+o/WBKfu7VYpLhtLD/AK1d44bbJckN5VVjX8mK40soPl6ffVvw/hgjVVV9R9e3oDUfRp3G6mp9qwPSuPzMXujTZfBkcHwR/p7hysi9Dgefz71ecJnxIG6jBHzpkWofYjJqTaWBXPUYrjmoxhqdUW27CGKcN0pyoNkDU6uKSS6Loyf24QOzWpVGYLrzpBON18qtpfaYhTTBbTyS4wqmMgZ7ZrQGUHqAa8WJR0AH3Cn3VJNdEvW7bT7AT2acqywGW6uRi4uMkr3RSdRz6k/lQ/xvh8/CuIteQRNLbzai4UZ06t2Bx033BrXq8K0LK7tm+pVSMv4t7Qnu4nt7S0mMsqlMlcBdQwTV9y7yYIeGSWjEa51cyH+264H3DC/KjBIgOigfACu8UOfFIFjvmRjnJnMb8JSS1u7eXaQujKuQcgA79x7ufvqY0UnGb6CbwXitLbfU4wZDkNgD1IFao8SnqAfiK6VQOm1a8vNpcirFxTfBiPtQvmm4gsbxyG3tyoOlSdWcM5HnsQKKV9qMCqFS1n2ACjRjpsBWhtGD2HyphZIixUFNY6jbUPurfYmkq6D1tNuzHfaQ11c21tLLCVZ5JGVFUkpHgBA2O/f76KrX2lxKiqbW591QP5s9gBR6hVhkYYdiMEV5LoUZOkDpvgbnpWPImqaNWNp2mY5zTdtFxuO68KRkVYnIVSTgo23x3q65h9o3i20scNtcCR0KqShwCwxWluq9Tjbua8VVIBABB3B2oeROrXRixtXT7K/lfhv0e0hh6FI1B/vYy345rNvaxZSQ39rdxIxPultIJ96Jwd8eanFa6KRQHqM0sZ6ux549o0ZNzfYTWnEIuJ28bSRPpaUKNxkYbI67rj7xXfNXPKX1pLbQW07SSgAe4cDDKf4VqxWuViUdFA+AFN7Fxa6EeJ80+zF+L8Gnh4DFFJEwk8ctpxkgMWIJA9Ku+WvaBHb2sML2twWjRUJEZwSPKtPZQe1c+EPIfKh5U1TQLE07TI/Cb8TwpKFZRIoYBhhhnzHY1MrwCvakXQq5Irqm2agDl1zVfdQVKuLsD1NRY70dH+4/50DKD7KqaI1Ge2qbxG9VfqjP5UPXl47bE4HkKyykMMpHl5erGeuT5Cqq65ll6IdA8+9KeLNVF3Fiss7IeMlydPc686jknuetVtwpQ5HSuZHxXSz6hg0jPUxNEW4UOMiq8pg1Lmyh9KUqahkVh1ojbmu0YiuohinWSgKPVbNdg1G6U6r0DpktOlKvEbalQaRL+TVJJG2A4dyuRgSLqPu/HrQ/cWePeTOB27ofIjyovu4EkZ0cdXfS3cNqO3oapbuBkcK50v0ST7Mn9l/WvtF0fmkWNcO4k8QznUM+8ndfUelWpiS49+EmOUfEZPr2qHw0oHKyJpkI0gfZP9341K4ss8KlFwyj6ykZx361LJlmmlDljKMX2cWvF2UlLlBKB1GcN8fUVdW0FlcrgKsZQalJPYdVNAFzOzde3byqIWYdCR99Hk+GvIhy2mPhlo+DQ5r6A4Cto07aQux9c+tSoZ9WO9ZnDesp33ohsuKZUYP3U+DB6oa3ZPMm3dBWluonEjldMYOgE7GQ9z8BU9eKwt+jV/FcnLaRnf8AgKAOI3peRE3IPX+NXVjzDBbjQItPmRuSfWnlj5snq6LTh119GlZJMiJiZE/vfaX+PzoolXWoYrp8vPFBd7xRJ4WYIfcIbfvgjP4UWpc5TOSc4I/hU8kebQrJ1rnGDuKcVCu4qJZ5NXKoOh6muXLwysCbw+XWAR32+Bq/GNhkE0J2+Y29D1/zq/tXyAa8ryMex24pUTLZt6m1DgG9TK5ZI6EKlSpUpoqVKlQAqVKlQAqCOceaJrSSRFwSyRNAMZJbXplHrtv99G9U/GOXo7iWGV85h16fI610nP500avkyV1wV3C+OSTwXU640JqEOBv7kYLH198n5VW8J4LB9GtrppPDmbw5XmzvI0g3Q52wdWMUUcC4MltbrAm6rq699RJOfnVVbcmxrIrGWR4kYtHCxzGjdiB6Z2FNsuaE1YL8E49PaQRs5R4HW4Mage8rRszAlu4O9SeK8WuF0QXPhuXNvOhUYCgzxqynzI1jB9KJF5Si0QxsxZYvFGDj3hNnVn4aqpOKcqMnhBDJcO0kSmRyP0METrJp+B0j5U6lFsxqSIv+kN0yFpjG0M30qJVC4IMQcgk9/q4qHFzvJGIwmBHDHArRiNjr1RoWIcfVwGGB3owflGMxpHrbEbTODtuZwwb5azTJ5JiyoEjqmmNZUB92bwlCqW9cKM4rFKH4CpBQprquVFdVEqKlSpUAKlSpUAKlSpUAKotw1SjUWeg1FXOagvJU+5FVVxWHRB0NTj5VU3S4qwaWotyuRWHXDkq2ao9zDkU7cDFMLLSnXj5KO9gxVW7YNE93GCKHr2HBrC8Y0cFwwwaaQlfhUfXg1IVtQrDrix1lzuKWdq5jONq6agc5C5roR4pId67Y0AkdJ0pV4nSvaANIn9mAZ2YXTjJJxpU4yc4/GnLr2ZRyJoeZj+yOvYj1oxv+IpGwVmVSd9yBt99MycYix/OJ++P869D95m/uPhl48XykCVh7LoVTRLK0xByjFQGXHQZHXpUqf2dxtk+M2o98CiK940kdpJc7MsaMxwQclewPxxWOXvNVxMxdpnUncKrFVUHoABRj9uSeylyLlcYRpoKb32PxSHP0hlbuQq7/AHVFPsTj/rb/ALi1Y+zjm6SWY20rF8qzxsevukalJ77HNEXGprlp9EekQqoydRDM5+A6CqS8zyIOthsWLHOvgCW9iEZ/3t/3FpR+xBF6Xkn7i0UzG7iw0egkEZBdsFc7jfPapnPnMpsrIzquZGKog7BnGcn4AGk/feR8spPBCPHYHt7F0LA/TJAQP1VpxPY3GNzdO3xRaveA8zLJZLK2ouyFjv33qRyBzQbxZVcYaIjfzRs6c+uxrnxfrGTJJxUuhn4X0b1wU0XsqRdf/aX0uukjSNvUVeW/JSqgUSnAGBsOgr1prmSWTUFEYbEYDnoO7YHUmvYZriOaMAKYicSAscgHoVz3Bq78zyH8sn+2xVdofg5WC/0h+Qp6Dl4KclyT8KqfaFzWbPwY0HvSkknyRcA49SWqXx7jBhtDKM5AUjffJwP41k82XXZsTHhhKeiRZvwYH7X4U9b8O0/aqo5e5nE1gbpxgxh/EA84xk4+Ix86gcj8yvdpI7jBDYxnYA7gD7sVD2ylwbNRxz0fYYrHinM0D8F5tLcRe0Ye6S4U56MmSfuIH4VaX3F5fpghVcRImpmz1c/VHwxSKWx0yxODp/yEea9zQHxfjNzEC0cTagf1hpIzvnfyoiv+LEWgmQYZ1UqG7M47/CllNRTk+kNLC00vyXOqvaA47yUjLS79+vX51dcqcSkk1pIwYrgqe5U+fqP41yYf1DDllpF8lMviShHZhFmlmsl43zzK11LGNoo2KLuRkqSGLY9fypmx58liniHWNnCyDJPuscZGe4611+yPVi/tcuu2vBsGaWapuY7iZURYAupmGoscaUH1sbde1VrxTAZBGrt77daen8EoxT7YV0s1VcDu5WgDTBfEXIbScg46EbdxVLbNcyZaXSCWOkBzgLn3RtjtRyYkm+wupUN8KnuFuAjBTCynfUSyuOmMjpVTzzzOYpRbLJ4ZKhmcfWGr6uPTY5o/ng3Rt1HkOq9rKrnmzSyMlxjw1KkbkSEYwSD50ZX3NCpw8XoXIKKQv9pjjGfjQqfQZMc8f3Kgjr2hTg3NsVxHrWRQftKxAKnyq14ZxZZHZAwJA1bEHbOO1a1QtOrotc0s1nHMHHLuS9VIwyW8UiBsHGsBgXJ9MZGKau+PXcV6XQF7digZCdsYAYrnoe9R9+PfS+Q1lV0aZmlmg72kc1mxtkZB78rBVP6oxlj8cfnWbf6wn+tl8+eo5z866YY9l2SnPV9G915mhH2ec1m9tGkk2eIlXPmAMhvlVS3P8Lzrh/0eCc74B3wMd+1Ecbk6QSyKKtmiU3JFnvQtYc7W7zRxLKGMh0gb9e1d83cxrBqQuVwqsxC5PvtpXG/oaz1u6N9iSsvpLHPeokvBAftn5UL/AOkegBlaLI/9c7/EYq/n5jVbA3eAcITgHI1dMZ8s0TxuPZqz2rE3LIP9IfkK5/0XH/mH5CovJHHjc25kfOrUQfuA6eQ3p/gPHTJM8R7ZKn4HBBrnlkUWk/kvhyTnBzi+ENTcmq39KfkKinkNf/Ob5Co/FebWN1JAikrHgHfq3cnHaqS55+aKQaUxpYahnYr3+/FI80NtTo8aWbOm4PoJG5DB/pj8hUO49m6N/Tt+6KIOZeKyJbK9uuqSXSEzgBQwyWPwFCeq/wAasHP/ALm+apLjpDY82WV/XR5J7JUP+8v+6tJPZOo/3p/3Voq5Q4nNLEwuF0yRnBOQdS9Qdu9UUPO8Tu5cuAGIUDYYB7+tJlyaLom/MyxfMiP/AKrU/rDfuivf9Vy/1hv3RU2y5zj+kRxqWKyHSc74J6EVcce5jSCaOH7bgv1wAq+tbhmsiujV52Zv6ZWDf+q1f6w37opH2Xr/AFhv3RXUvtHgX7L7eW/8d6MOXOMJdwLNHnS2RuMHKnBrolhcVbEX6jmbrYD19mC/1hv3RSrQ69pNUN++z/3AL7TOV2ukSWI/pYgRjf31O+NuhzvWZ2nK15K4TwmTJALMDgevrX0Gy5rjwRSSxpuww+VLHHVFLw/luNLD6GSWRo2Rj3JcHU3zOaxrinKF1DIUETSKNldBsw7ZHY19BgVx4VdGPI4dHFkW7tmd+zDlB4HNzONMhUoifqqSCST5nAqdz5bXqP41o+QQA0ekHBH2lOPwo4VMUmjzSzk5Ox8dRZk3BP5VuJVWQmGPPvMUGcdwBjrRzzpy4t5ZtAWww0sjYzh06ZA7HcH41fCEV067YpORpzUnwjIOF8JuYrXwTG2tQyjAODucYNGXs65YNnCxc5llIL+SgdFHzO9Fix4GK9RcVzYfGjjk5L5K5PJlOCgZnzfHxGCZmt3MkTEkDQMp/Z9R613ybDxCeZXuXMcSHJXSMuew9BWkNEDXixAV1Wzz/R9V2BvtM5WN5EjxnE0Oor/aVsFl9PqioHH7WaezEKIdbeGDkEAYxqycelaGy5pMlPv9OpePElJFDwDltILL6KfeDKwkP6xkzrP4/hQryrwWSxaeJsshYFGAPvDHfyNaSBXKxgUkeBckN5bPsAeTuV2F5NeTbEs/hLjoG2LH7u1TeauDSi5W5hZj7umRN8HA91gOme1GSpikyZojw7LSyNvkxK04HxC5nKM8sceo5Zi2Auewz5VrF/wkG18BDjSoCE74KjYnz6VZiKuyKRwTTTKSzNtNfBjcw4gjFPA1dshTg+tH3JXC5I4y85HiSY2AwEA6D160R+EK6RcVzYvCxY5bRRbN5sskdWZtzNydGJmkSNiHJY41bMTk/nTPAeSo3lVnjYKpDb6t8HIFacyUglD8Rb7WavOyevQpebbOV4cwPokTcbZDDup8qz2O74qzaNJHbJQY+da8RXPhCvSx5tFVHmTx7Oyu4HYvHAqSPrcgl2xjJPYDyHShriH0iJyq6mXsdPajgCuTGKyGXVti5cO6pOgc5bglZvElJAGcLjGT5mqj2i8uvIfpEKB5QullKg5A3BBx1FHapik6ZpZz2lbK4U8S4ZiPDeX7mZ/DNuEVmYs7IPc8sbbj0rUuIctxyWJs9wmgKDjcFdw2PPO9XPhU4RS8LorPJKbuTMAn5WuomMYhZsHGpQcH1rSPZxyw1srSy/zkgA0/qqN8epJ/KjPwK7RMVJY6lsdWXzJTxqHRlvOvLdyl4s9uztE7q0iAn3cEasDoQR2+NRbLlq6ub3LtJFbqVJ3YagAMqB6kda1to80vDoeKG6nXNHL7Ja6g/wA6cuR3kAV1yYzqTr5Yxt6VmY5Gj1Y8B8/tYrbWXNceCKvCeqJSjZScocuR2luY0X65LP13JGMb+lZ/xrlZ4L5GjgEkG4I0bDOeo71r6rtXhTfNbDK4uzJQUkA/K/LqmYTPCqFN1AQA58+m1TeduDvIFmiZg6DBVQDrGcjqOoosxSIoeV7bBoqoyS3tLudhGRKgOxLRIAPw3rQpuAo1kbUklSmnVjfP62B3zvVxoroijJlczFjSVGcco8NltI3hkBOJCVYA4YEDf06VecocFaNnmk+s2QBjoCc0ULHiusVCcFJpv4KYW8UHCPyZfz7y/LFcG7tzkSY8RD+sNsg+oxQ/wHlmW7uB4nuJnU57kZ6Aeta9f8L8Vssduw8qYi4EFYMpwR0NTlhTltR0eJmeGM4p1YzzZwZp7UxxSNE6YaNlzsV7HHYjaskMfFw3h5lz0znb51vJXIxTf0UVaiSlRQ8kcFe3t/00hklkOpyc4G2yjPYVm/NnKFzBM5gDSRMSwAG65OdJ88edbUqYFQzZtknV1pZwUlyYpJO2rMx5A5Sna4Wa5BRY/eVSN2btnyAoj9pfLDXKpNEf0sQYY3w6HfG3Qg/maLYrUhgdVSXjzRCKiqRqn9VpHz1a8p3crhPCZcnBZhsPWt05Y4QtpbRwKchBuf1mO7H51O+jinVFUtvthOSl0qOqVKlWCH//2Q=="/>
          <p:cNvSpPr>
            <a:spLocks noChangeAspect="1" noChangeArrowheads="1"/>
          </p:cNvSpPr>
          <p:nvPr/>
        </p:nvSpPr>
        <p:spPr bwMode="auto">
          <a:xfrm>
            <a:off x="116681" y="748903"/>
            <a:ext cx="3116376" cy="3116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pl-PL" sz="1350"/>
          </a:p>
        </p:txBody>
      </p:sp>
      <p:pic>
        <p:nvPicPr>
          <p:cNvPr id="1030" name="Picture 6" descr="Douzel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0527" y="4413929"/>
            <a:ext cx="6382090" cy="1152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ostokąt 2"/>
          <p:cNvSpPr/>
          <p:nvPr/>
        </p:nvSpPr>
        <p:spPr>
          <a:xfrm>
            <a:off x="1910000" y="1515686"/>
            <a:ext cx="5422617" cy="196207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STOWARZYSZENIE </a:t>
            </a:r>
          </a:p>
          <a:p>
            <a:pPr algn="ctr">
              <a:lnSpc>
                <a:spcPct val="150000"/>
              </a:lnSpc>
            </a:pPr>
            <a:r>
              <a:rPr lang="pl-PL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DOUZELAGE w</a:t>
            </a:r>
            <a:r>
              <a:rPr lang="pl-PL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CHOJNIE</a:t>
            </a:r>
          </a:p>
          <a:p>
            <a:pPr algn="ctr">
              <a:lnSpc>
                <a:spcPct val="150000"/>
              </a:lnSpc>
            </a:pPr>
            <a:r>
              <a:rPr lang="pl-PL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  ZSP </a:t>
            </a:r>
            <a:endParaRPr lang="pl-PL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Znalezione obrazy dla zapytania logo frse do pobran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49" y="487783"/>
            <a:ext cx="12858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1.gstatic.com/images?q=tbn:ANd9GcQ_Ab09FZfl-zrYTyd7cFwdiartw0q_UhMkIdsPfslAK8uNZ5_d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828" y="509154"/>
            <a:ext cx="2016224" cy="4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29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219349" y="1653302"/>
            <a:ext cx="86323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„Opowieść o dwóch rzekach: Niemnie i Odrze”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Polsko Litewski Fundusz </a:t>
            </a:r>
            <a:r>
              <a:rPr lang="pl-PL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Wyminay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Młodzieży – czerwiec 2012 r.</a:t>
            </a:r>
          </a:p>
          <a:p>
            <a:pPr marL="128588" indent="-128588" algn="just">
              <a:buFont typeface="Arial" panose="020B0604020202020204" pitchFamily="34" charset="0"/>
              <a:buChar char="•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„Together across generations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– Młodzież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działaniu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sierpień 2012  r.</a:t>
            </a:r>
          </a:p>
          <a:p>
            <a:pPr marL="128588" indent="-128588" algn="just">
              <a:buFont typeface="Arial" panose="020B0604020202020204" pitchFamily="34" charset="0"/>
              <a:buChar char="•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„Focus on quality”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Młodzież w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działaniu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lipiec 2013  r.</a:t>
            </a:r>
          </a:p>
          <a:p>
            <a:pPr marL="128588" indent="-128588" algn="just">
              <a:buFont typeface="Arial" panose="020B0604020202020204" pitchFamily="34" charset="0"/>
              <a:buChar char="•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Youth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Participation – Citizenship”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Młodzież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działaniu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kwiecień -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czerwiec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2014 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</a:t>
            </a:r>
          </a:p>
          <a:p>
            <a:pPr marL="128588" indent="-128588" algn="just">
              <a:buFont typeface="Arial" panose="020B0604020202020204" pitchFamily="34" charset="0"/>
              <a:buChar char="•"/>
            </a:pP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Twoja praca, twoja przyszłość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Erasmus+ 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 lipiec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październik 2014 r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8" indent="-128588">
              <a:buFont typeface="Arial" panose="020B0604020202020204" pitchFamily="34" charset="0"/>
              <a:buChar char="•"/>
            </a:pP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„More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active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healthy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Erasmus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lipiec 2015 r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buFont typeface="Arial" panose="020B0604020202020204" pitchFamily="34" charset="0"/>
              <a:buChar char="•"/>
            </a:pP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„Focus on </a:t>
            </a:r>
            <a:r>
              <a:rPr lang="pl-PL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Youth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Erasmus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pl-PL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lipiec 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2015 r.</a:t>
            </a: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/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Projekty  międzynarodowe realizowane w partnerstwie</a:t>
            </a:r>
          </a:p>
        </p:txBody>
      </p:sp>
      <p:pic>
        <p:nvPicPr>
          <p:cNvPr id="5" name="Picture 2" descr="Znalezione obrazy dla zapytania logo frse do pobran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49" y="996940"/>
            <a:ext cx="12858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encrypted-tbn1.gstatic.com/images?q=tbn:ANd9GcQ_Ab09FZfl-zrYTyd7cFwdiartw0q_UhMkIdsPfslAK8uNZ5_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828" y="1018311"/>
            <a:ext cx="2016224" cy="4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27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-17709"/>
            <a:ext cx="9144000" cy="427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9" name="pole tekstowe 8"/>
          <p:cNvSpPr txBox="1"/>
          <p:nvPr/>
        </p:nvSpPr>
        <p:spPr>
          <a:xfrm>
            <a:off x="292086" y="1552719"/>
            <a:ext cx="798160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>
                <a:solidFill>
                  <a:srgbClr val="760000"/>
                </a:solidFill>
                <a:latin typeface="Times New Roman" pitchFamily="18" charset="0"/>
                <a:cs typeface="Times New Roman" pitchFamily="18" charset="0"/>
              </a:rPr>
              <a:t>LICEUM OGÓŁNOKSZTAŁCĄCE </a:t>
            </a:r>
          </a:p>
          <a:p>
            <a:endParaRPr lang="pl-PL" sz="1600" b="1" dirty="0" smtClean="0">
              <a:solidFill>
                <a:srgbClr val="76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LICEUM OGÓLNOKSZTAŁCĄCE DLA DOROSŁYCH </a:t>
            </a:r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1600" b="1" dirty="0" smtClean="0">
              <a:solidFill>
                <a:srgbClr val="76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b="1" dirty="0" smtClean="0">
                <a:solidFill>
                  <a:srgbClr val="760000"/>
                </a:solidFill>
                <a:latin typeface="Times New Roman" pitchFamily="18" charset="0"/>
                <a:cs typeface="Times New Roman" pitchFamily="18" charset="0"/>
              </a:rPr>
              <a:t>TECHNIKUM ZAWODOWE:</a:t>
            </a:r>
            <a:endParaRPr lang="pl-PL" sz="1600" b="1" dirty="0">
              <a:solidFill>
                <a:srgbClr val="76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technik informatyk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 technik hotelarstwa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 technik żywienia i usług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gastronomicznych</a:t>
            </a:r>
            <a:endParaRPr lang="pl-PL" sz="16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 technik </a:t>
            </a: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budownictwa</a:t>
            </a:r>
          </a:p>
          <a:p>
            <a:endParaRPr lang="pl-PL" sz="1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600" b="1" dirty="0">
                <a:solidFill>
                  <a:srgbClr val="760000"/>
                </a:solidFill>
                <a:latin typeface="Times New Roman" pitchFamily="18" charset="0"/>
                <a:cs typeface="Times New Roman" pitchFamily="18" charset="0"/>
              </a:rPr>
              <a:t>ZASADNICZA SZKOŁA  ZAWODOWA:</a:t>
            </a:r>
          </a:p>
          <a:p>
            <a:pPr>
              <a:buFont typeface="Wingdings" pitchFamily="2" charset="2"/>
              <a:buChar char="ü"/>
            </a:pPr>
            <a:r>
              <a:rPr lang="pl-PL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mechanik pojazdów samochodowych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 monter zabudowy i robót wykończeniowych w budownictwie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>
                <a:latin typeface="Times New Roman" pitchFamily="18" charset="0"/>
                <a:cs typeface="Times New Roman" pitchFamily="18" charset="0"/>
              </a:rPr>
              <a:t> stolarz </a:t>
            </a:r>
          </a:p>
          <a:p>
            <a:pPr>
              <a:buFont typeface="Wingdings" pitchFamily="2" charset="2"/>
              <a:buChar char="ü"/>
            </a:pPr>
            <a:r>
              <a:rPr lang="pl-PL" sz="1600" dirty="0" smtClean="0">
                <a:latin typeface="Times New Roman" pitchFamily="18" charset="0"/>
                <a:cs typeface="Times New Roman" pitchFamily="18" charset="0"/>
              </a:rPr>
              <a:t> wielozawodowy</a:t>
            </a:r>
          </a:p>
          <a:p>
            <a:endParaRPr lang="pl-PL" sz="1600" dirty="0">
              <a:latin typeface="Times New Roman" pitchFamily="18" charset="0"/>
              <a:cs typeface="Times New Roman" pitchFamily="18" charset="0"/>
            </a:endParaRPr>
          </a:p>
          <a:p>
            <a:endParaRPr lang="pl-PL" sz="1600" b="1" dirty="0">
              <a:solidFill>
                <a:srgbClr val="76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2092590" y="-18436"/>
            <a:ext cx="54120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SZKOŁY WCHODZĄCE W SKŁAD ZSP</a:t>
            </a:r>
          </a:p>
          <a:p>
            <a:endParaRPr lang="pl-PL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zs2.pulawy.pl/stronabaza/images/stories/kask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9611" y="3527822"/>
            <a:ext cx="2225000" cy="105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1.bp.blogspot.com/-kbrOnbqo2fk/VYUFMpzccnI/AAAAAAAAAFk/LCaiSDAytvY/s200/actualiza-datos.pn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625"/>
          <a:stretch/>
        </p:blipFill>
        <p:spPr bwMode="auto">
          <a:xfrm>
            <a:off x="6086373" y="1588365"/>
            <a:ext cx="1892798" cy="1093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Znalezione obrazy dla zapytania logo frse do pobran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49" y="487783"/>
            <a:ext cx="12858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1.gstatic.com/images?q=tbn:ANd9GcQ_Ab09FZfl-zrYTyd7cFwdiartw0q_UhMkIdsPfslAK8uNZ5_d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828" y="509154"/>
            <a:ext cx="2016224" cy="4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52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10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500"/>
                            </p:stCondLst>
                            <p:childTnLst>
                              <p:par>
                                <p:cTn id="5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9" dur="10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500"/>
                            </p:stCondLst>
                            <p:childTnLst>
                              <p:par>
                                <p:cTn id="6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500"/>
                            </p:stCondLst>
                            <p:childTnLst>
                              <p:par>
                                <p:cTn id="6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ole tekstowe 12"/>
          <p:cNvSpPr txBox="1"/>
          <p:nvPr/>
        </p:nvSpPr>
        <p:spPr>
          <a:xfrm>
            <a:off x="164476" y="1372657"/>
            <a:ext cx="87272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buFont typeface="Wingdings" panose="05000000000000000000" pitchFamily="2" charset="2"/>
              <a:buChar char="ü"/>
            </a:pP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 2008 -  spotkanie młodzieży w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Turi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Estonia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maj 2008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projekt „Globalne ocieplenie”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Oxelosund – Szwecja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czerwiec - lipiec 2008 -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 „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Visegrad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European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Youth” 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Koszeg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Węgry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lipiec 2008 - 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 „Dni muzyki”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 Sherborne – Anglia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sierpień 2008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„Global Warming”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Oxelosund – Szwecja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październik 2008  -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 „Młodzi obywatele Europy –  nasza  przyszłość” 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Sherborne – Anglia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lipiec 2009 -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 ,,Major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minorities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Koszeg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Węgry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sierpień 2009 -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 „Wiedzieć więcej o naturze”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Bad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Kotzting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– Niemcy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lipiec 2010 -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 fotograficzny „Przyszłość na pierwszym planie”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Sherborne – Anglia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lipiec 2010  -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 „Global Warming”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Judenburg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 Austria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lipiec 2011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projekt „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Volare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*U”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Koszeg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Węgry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sierpień 2011  - maj 2012 -  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 „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VolunTEAMing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–  Sherborne - Anglia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marzec 2012 -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 „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Keep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chasing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Marsaskala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Malta</a:t>
            </a:r>
          </a:p>
          <a:p>
            <a:pPr marL="257175" indent="-257175">
              <a:buFont typeface="Wingdings" panose="05000000000000000000" pitchFamily="2" charset="2"/>
              <a:buChar char="ü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lipiec 2012 -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 „Far in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close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heart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pl-PL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Koszeg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Węgry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listopad 2013 –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 „Go Online!”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Ankara, Turcja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kwiecień 2014 –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projekt „How much do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know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Eu” </a:t>
            </a: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Anglia, Turcja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pl-PL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czerwiec 2014 – 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Dni Polskie w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Sherborne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Anglia</a:t>
            </a:r>
          </a:p>
          <a:p>
            <a:pPr marL="257175" indent="-257175" algn="just">
              <a:buFont typeface="Wingdings" panose="05000000000000000000" pitchFamily="2" charset="2"/>
              <a:buChar char="ü"/>
            </a:pP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marzec 2016 – 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 „ For a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democracy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youth’s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role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politics</a:t>
            </a:r>
            <a:r>
              <a:rPr lang="pl-PL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pl-PL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Marsaskala</a:t>
            </a:r>
            <a:r>
              <a:rPr lang="pl-P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Malta </a:t>
            </a:r>
            <a:endParaRPr lang="pl-PL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/>
        </p:spPr>
        <p:txBody>
          <a:bodyPr vert="horz" lIns="68580" tIns="34290" rIns="68580" bIns="3429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Projekty  koordynowane przez inne państwa, </a:t>
            </a:r>
            <a:br>
              <a:rPr lang="pl-PL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których ZSP  był partnerem</a:t>
            </a:r>
          </a:p>
        </p:txBody>
      </p:sp>
      <p:pic>
        <p:nvPicPr>
          <p:cNvPr id="4" name="Picture 2" descr="Znalezione obrazy dla zapytania logo frse do pobran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49" y="955373"/>
            <a:ext cx="12858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encrypted-tbn1.gstatic.com/images?q=tbn:ANd9GcQ_Ab09FZfl-zrYTyd7cFwdiartw0q_UhMkIdsPfslAK8uNZ5_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828" y="976744"/>
            <a:ext cx="2016224" cy="4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77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zaokrąglony 2"/>
          <p:cNvSpPr/>
          <p:nvPr/>
        </p:nvSpPr>
        <p:spPr>
          <a:xfrm>
            <a:off x="886445" y="1206336"/>
            <a:ext cx="6898821" cy="2449286"/>
          </a:xfrm>
          <a:prstGeom prst="roundRect">
            <a:avLst/>
          </a:prstGeom>
          <a:effectLst>
            <a:reflection blurRad="6350" stA="50000" endA="300" endPos="555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REZULTATY REALIZACJI PROJEKTÓW</a:t>
            </a:r>
          </a:p>
        </p:txBody>
      </p:sp>
      <p:pic>
        <p:nvPicPr>
          <p:cNvPr id="4" name="Picture 2" descr="Znalezione obrazy dla zapytania logo frse do pobran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49" y="487783"/>
            <a:ext cx="12858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encrypted-tbn1.gstatic.com/images?q=tbn:ANd9GcQ_Ab09FZfl-zrYTyd7cFwdiartw0q_UhMkIdsPfslAK8uNZ5_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828" y="509154"/>
            <a:ext cx="2016224" cy="4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40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a 5"/>
          <p:cNvSpPr/>
          <p:nvPr/>
        </p:nvSpPr>
        <p:spPr>
          <a:xfrm>
            <a:off x="685800" y="955964"/>
            <a:ext cx="7076209" cy="508115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chemeClr val="accent1">
                  <a:lumMod val="45000"/>
                  <a:lumOff val="55000"/>
                </a:schemeClr>
              </a:gs>
              <a:gs pos="6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pl-PL" sz="1792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2286000" y="2101913"/>
            <a:ext cx="66153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endParaRPr lang="pl-PL" dirty="0"/>
          </a:p>
          <a:p>
            <a:r>
              <a:rPr lang="pl-PL" dirty="0"/>
              <a:t> </a:t>
            </a:r>
          </a:p>
          <a:p>
            <a:pPr algn="just">
              <a:buFont typeface="Wingdings" pitchFamily="2" charset="2"/>
              <a:buChar char="Ø"/>
            </a:pPr>
            <a:endParaRPr lang="pl-PL" dirty="0"/>
          </a:p>
          <a:p>
            <a:pPr algn="just">
              <a:buFont typeface="Wingdings" pitchFamily="2" charset="2"/>
              <a:buChar char="Ø"/>
            </a:pPr>
            <a:endParaRPr lang="pl-PL" b="1" dirty="0"/>
          </a:p>
          <a:p>
            <a:pPr algn="just">
              <a:buFont typeface="Wingdings" pitchFamily="2" charset="2"/>
              <a:buChar char="Ø"/>
            </a:pPr>
            <a:endParaRPr lang="pl-PL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ytuł 1"/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/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ECVET</a:t>
            </a:r>
            <a:endParaRPr lang="pl-PL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791811" y="2348134"/>
            <a:ext cx="4957853" cy="246221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7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Europejski system transferu osiągnięć uczniów w szkoleniu </a:t>
            </a:r>
          </a:p>
          <a:p>
            <a:pPr algn="ctr">
              <a:lnSpc>
                <a:spcPct val="150000"/>
              </a:lnSpc>
            </a:pPr>
            <a:r>
              <a:rPr lang="pl-PL" sz="27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kształceniu zawodowym</a:t>
            </a:r>
            <a:endParaRPr lang="pl-PL" sz="27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2800" dirty="0">
              <a:solidFill>
                <a:srgbClr val="C00000"/>
              </a:solidFill>
            </a:endParaRPr>
          </a:p>
        </p:txBody>
      </p:sp>
      <p:pic>
        <p:nvPicPr>
          <p:cNvPr id="7" name="Picture 2" descr="Znalezione obrazy dla zapytania logo frse do pobran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49" y="965769"/>
            <a:ext cx="12858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1.gstatic.com/images?q=tbn:ANd9GcQ_Ab09FZfl-zrYTyd7cFwdiartw0q_UhMkIdsPfslAK8uNZ5_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828" y="987140"/>
            <a:ext cx="2016224" cy="4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57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F:\prezentacja\Eduinspiracje do prez\1_ceremonia_EDUinspiracje201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83" y="2718774"/>
            <a:ext cx="3358509" cy="196286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 descr="F:\prezentacja\Eduinspiracje do prez\804dbbebd520866181290b6c0e6ed9ab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1539" y="3313030"/>
            <a:ext cx="2790918" cy="196046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F:\prezentacja\Eduinspiracje do prez\dyplom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7694" y="2085140"/>
            <a:ext cx="2269616" cy="323012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-1307" y="-8247"/>
            <a:ext cx="9144000" cy="1444625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>
            <a:normAutofit/>
          </a:bodyPr>
          <a:lstStyle/>
          <a:p>
            <a:pPr algn="just"/>
            <a:r>
              <a:rPr lang="pl-PL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EDUINSPIRACJE </a:t>
            </a:r>
            <a:r>
              <a:rPr lang="pl-PL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I </a:t>
            </a:r>
            <a:r>
              <a:rPr lang="pl-PL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miejsce  dla ZSP Nr 1 w Chojnie, </a:t>
            </a:r>
            <a:r>
              <a:rPr lang="pl-PL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 kategorii instytucjonalnej - program Leonardo da Vinci  przyznane przez Fundację Rozwoju Systemu Edukacji </a:t>
            </a:r>
            <a:r>
              <a:rPr lang="pl-PL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ogólnopolskim konkursie </a:t>
            </a:r>
            <a:r>
              <a:rPr lang="pl-PL" sz="18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EDUinspiracje</a:t>
            </a:r>
            <a:r>
              <a:rPr lang="pl-PL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2013 pod hasłem "Historie sukcesu - jak udział </a:t>
            </a:r>
            <a:r>
              <a:rPr lang="pl-PL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1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programach edukacyjnych wpłynął na funkcjonowanie instytucji i nasze życie"</a:t>
            </a:r>
          </a:p>
        </p:txBody>
      </p:sp>
      <p:pic>
        <p:nvPicPr>
          <p:cNvPr id="2050" name="Picture 2" descr="F:\prezentacja\Eduinspiracje do prez\IMG_084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83730" y="2404597"/>
            <a:ext cx="1806155" cy="321094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" descr="Znalezione obrazy dla zapytania logo frse do pobran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49" y="1516485"/>
            <a:ext cx="12858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1.gstatic.com/images?q=tbn:ANd9GcQ_Ab09FZfl-zrYTyd7cFwdiartw0q_UhMkIdsPfslAK8uNZ5_d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828" y="1537856"/>
            <a:ext cx="2016224" cy="4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13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7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75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7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75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Obraz 3" descr="http://www.zsp1chojna.pl/grafika/logo1_Douzelag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567" y="3663144"/>
            <a:ext cx="3214688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Obraz 5" descr="http://www.zsp1chojna.pl/grafika/Focus_on_gualit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07722" y="1884938"/>
            <a:ext cx="4489469" cy="3209970"/>
          </a:xfrm>
          <a:prstGeom prst="rect">
            <a:avLst/>
          </a:prstGeom>
          <a:ln w="95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31355"/>
            <a:ext cx="9144000" cy="1177245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  <a:effectLst/>
          <a:extLst/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Nominacje do Nagrody Komisji Europejskiej </a:t>
            </a:r>
            <a:r>
              <a:rPr lang="pl-PL" altLang="pl-PL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Polska </a:t>
            </a:r>
            <a:r>
              <a:rPr lang="pl-P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Agencja Narodowa  Programu </a:t>
            </a:r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Erasmus+ </a:t>
            </a:r>
            <a:r>
              <a:rPr lang="pl-P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nominowała dwa projekty  zrealizowane przez naszą szkołę w partnerstwie ze Stowarzyszeniem </a:t>
            </a:r>
            <a:r>
              <a:rPr lang="pl-PL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Douzelage</a:t>
            </a:r>
            <a:r>
              <a:rPr lang="pl-P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w Chojnie, do nagrody specjalnej w ramach upowszechniania rezultatów projektu, przyznawanej przez Komisję Europejską w Brukseli</a:t>
            </a:r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pl-PL" altLang="pl-PL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6" descr="C:\Documents and Settings\Marian\Pulpit\Bez nazwy-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4410" y="1752775"/>
            <a:ext cx="2199003" cy="1418132"/>
          </a:xfrm>
          <a:prstGeom prst="rect">
            <a:avLst/>
          </a:prstGeom>
          <a:noFill/>
        </p:spPr>
      </p:pic>
      <p:pic>
        <p:nvPicPr>
          <p:cNvPr id="7" name="Picture 2" descr="Znalezione obrazy dla zapytania logo frse do pobran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49" y="1277495"/>
            <a:ext cx="12858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1.gstatic.com/images?q=tbn:ANd9GcQ_Ab09FZfl-zrYTyd7cFwdiartw0q_UhMkIdsPfslAK8uNZ5_d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828" y="1298866"/>
            <a:ext cx="2016224" cy="4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9072155" cy="168507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pl-PL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pl-PL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miejsce ZSP Nr 1 w Chojnie w ogólnopolskim konkursie LEO-ON-LINE 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najciekawszą 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stronę WWW, ogłoszonym przez Narodową Agencję Programu Leonardo da Vinci. Konkurs przeznaczony był dla wszystkich Beneficjentów Programu Leonardo da Vinci, którzy </a:t>
            </a:r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 </a:t>
            </a:r>
            <a:r>
              <a:rPr lang="pl-P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latach 2007 - 2010 realizowali lub realizują projekty mobilności, transferu innowacji lub </a:t>
            </a:r>
            <a:r>
              <a:rPr lang="pl-PL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partnerskie.</a:t>
            </a:r>
            <a:endParaRPr lang="pl-PL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352" y="1997799"/>
            <a:ext cx="5451579" cy="408868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4352" y="2026506"/>
            <a:ext cx="5451579" cy="408868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Znalezione obrazy dla zapytania logo frse do pobran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49" y="1807431"/>
            <a:ext cx="12858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encrypted-tbn1.gstatic.com/images?q=tbn:ANd9GcQ_Ab09FZfl-zrYTyd7cFwdiartw0q_UhMkIdsPfslAK8uNZ5_d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5931" y="1786726"/>
            <a:ext cx="2016224" cy="4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26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zdjęcia boiska, ogrodu, internatu 5.09.2013 r\ogród\IMG_03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5876" y="1696773"/>
            <a:ext cx="5658497" cy="3182904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F:\zdjęcia boiska, ogrodu, internatu 5.09.2013 r\ogród\IMG_03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46996" y="1696773"/>
            <a:ext cx="5658496" cy="318290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pole tekstowe 10"/>
          <p:cNvSpPr txBox="1"/>
          <p:nvPr/>
        </p:nvSpPr>
        <p:spPr>
          <a:xfrm>
            <a:off x="0" y="0"/>
            <a:ext cx="9228908" cy="92333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OGRÓD MIĘDZYNARODOWY </a:t>
            </a:r>
            <a:r>
              <a:rPr lang="pl-P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utworzony 23.10.2012 r. podczas Międzynarodowej Konferencji nt. „Projekty mobilności programu </a:t>
            </a:r>
            <a:r>
              <a:rPr lang="pl-PL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LdV</a:t>
            </a:r>
            <a:r>
              <a:rPr lang="pl-PL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realizowane w ZSP w Chojnie jako narzędzie służące przygotowaniu uczniów do funkcjonowania na rynku pracy”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0342" y="1482346"/>
            <a:ext cx="5794105" cy="383765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F:\zdjęcia boiska, ogrodu, internatu 5.09.2013 r\ogród\IMG_038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5409" y="1505491"/>
            <a:ext cx="6863926" cy="386095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4858" y="1422666"/>
            <a:ext cx="7094477" cy="415524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Znalezione obrazy dla zapytania logo frse do pobrani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49" y="1038502"/>
            <a:ext cx="12858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encrypted-tbn1.gstatic.com/images?q=tbn:ANd9GcQ_Ab09FZfl-zrYTyd7cFwdiartw0q_UhMkIdsPfslAK8uNZ5_d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828" y="1059873"/>
            <a:ext cx="2016224" cy="4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72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5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0" y="0"/>
            <a:ext cx="9228908" cy="738664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Konferencja:  </a:t>
            </a:r>
            <a:r>
              <a:rPr lang="pl-PL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pl-PL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Projekty mobilności programu </a:t>
            </a:r>
            <a:r>
              <a:rPr lang="pl-PL" i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LdV</a:t>
            </a:r>
            <a:r>
              <a:rPr lang="pl-PL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realizowane w ZSP Nr 1 w Chojnie,    </a:t>
            </a:r>
            <a:br>
              <a:rPr lang="pl-PL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jako narzędzie służące przygotowaniu uczniów do funkcjonowania na rynku pracy</a:t>
            </a:r>
            <a:endParaRPr lang="pl-P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www.gryfino.powiat.pl/pl/images/news/2012/10/2012-10-25_konferencja_podsumowanie_projektow/img_061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002" y="4134316"/>
            <a:ext cx="2880320" cy="20341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5" descr="C:\Users\AdSal\Desktop\DSC_339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0252" y="3819007"/>
            <a:ext cx="2998739" cy="199396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4" name="Picture 4" descr="C:\Users\AdSal\Desktop\DSC_3470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55668" y="3038993"/>
            <a:ext cx="3955377" cy="263006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2" descr="Znalezione obrazy dla zapytania logo frse do pobran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49" y="799509"/>
            <a:ext cx="12858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encrypted-tbn1.gstatic.com/images?q=tbn:ANd9GcQ_Ab09FZfl-zrYTyd7cFwdiartw0q_UhMkIdsPfslAK8uNZ5_d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828" y="820880"/>
            <a:ext cx="2016224" cy="4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AdSal\Desktop\DSC_3484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598" y="1546281"/>
            <a:ext cx="3528392" cy="223224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" name="Picture 3" descr="C:\Users\AdSal\Desktop\DSC_3514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7611" y="1336075"/>
            <a:ext cx="3465384" cy="230425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15472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0"/>
            <a:ext cx="9072155" cy="835613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3500000" scaled="1"/>
            <a:tileRect/>
          </a:gradFill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750"/>
              </a:spcAft>
            </a:pPr>
            <a:r>
              <a:rPr lang="pl-PL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Konferencje informacyjno-promocyjne </a:t>
            </a:r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organizowane przez Fundację Rozwoju Systemu Edukacji oraz Kuratorium Oświaty w Szczecinie</a:t>
            </a:r>
            <a:endParaRPr lang="pl-PL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IWONA\Desktop\Konferencja w KO LdV 7.11.2012\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272" y="1063320"/>
            <a:ext cx="4096455" cy="230425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Picture 3" descr="C:\Users\IWONA\Desktop\Konferencja w KO LdV 7.11.2012\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9865" y="3445171"/>
            <a:ext cx="4032448" cy="226825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026" name="Picture 2" descr="C:\Users\zsp\Desktop\IMG_015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55184" y="1077167"/>
            <a:ext cx="3990109" cy="2244437"/>
          </a:xfrm>
          <a:prstGeom prst="rect">
            <a:avLst/>
          </a:prstGeom>
          <a:noFill/>
        </p:spPr>
      </p:pic>
      <p:pic>
        <p:nvPicPr>
          <p:cNvPr id="1028" name="Picture 4" descr="C:\Users\zsp\Desktop\IMG_0116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50" y="3614053"/>
            <a:ext cx="3702319" cy="2082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826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511628" y="1066994"/>
            <a:ext cx="821673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</a:pP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pl-P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buFont typeface="Wingdings" pitchFamily="2" charset="2"/>
              <a:buChar char="ü"/>
            </a:pP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udział w szkoleniach organizowanych przez FRSE</a:t>
            </a:r>
          </a:p>
          <a:p>
            <a:pPr marL="257175" indent="-257175" algn="just">
              <a:buFont typeface="Wingdings" pitchFamily="2" charset="2"/>
              <a:buChar char="ü"/>
            </a:pPr>
            <a:endParaRPr lang="pl-PL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buFont typeface="Wingdings" pitchFamily="2" charset="2"/>
              <a:buChar char="ü"/>
            </a:pP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studiowanie literatury</a:t>
            </a:r>
          </a:p>
          <a:p>
            <a:pPr marL="257175" indent="-257175" algn="just"/>
            <a:endParaRPr lang="pl-PL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buFont typeface="Wingdings" pitchFamily="2" charset="2"/>
              <a:buChar char="ü"/>
            </a:pPr>
            <a:r>
              <a:rPr lang="pl-P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/>
        </p:spPr>
        <p:txBody>
          <a:bodyPr vert="horz" lIns="68580" tIns="34290" rIns="68580" bIns="3429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PRZYGOTOWANIE DO OPRACOWANIA STRATEGII UMIĘDZYNARODOWIENIA ZSP</a:t>
            </a:r>
            <a:endParaRPr lang="pl-PL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Znalezione obrazy dla zapytania logo frse do pobran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49" y="903419"/>
            <a:ext cx="12858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s://encrypted-tbn1.gstatic.com/images?q=tbn:ANd9GcQ_Ab09FZfl-zrYTyd7cFwdiartw0q_UhMkIdsPfslAK8uNZ5_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828" y="924790"/>
            <a:ext cx="2016224" cy="4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27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753437"/>
              </p:ext>
            </p:extLst>
          </p:nvPr>
        </p:nvGraphicFramePr>
        <p:xfrm>
          <a:off x="1331639" y="1808821"/>
          <a:ext cx="6426716" cy="2748853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606679"/>
                <a:gridCol w="1606679"/>
                <a:gridCol w="1606679"/>
                <a:gridCol w="1606679"/>
              </a:tblGrid>
              <a:tr h="1350150">
                <a:tc>
                  <a:txBody>
                    <a:bodyPr/>
                    <a:lstStyle/>
                    <a:p>
                      <a:pPr algn="ctr"/>
                      <a:endParaRPr lang="pl-PL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Adobe Kaiti Std R" pitchFamily="18" charset="-128"/>
                        <a:cs typeface="Times New Roman" pitchFamily="18" charset="0"/>
                      </a:endParaRPr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ea typeface="Adobe Kaiti Std R" pitchFamily="18" charset="-128"/>
                        <a:cs typeface="Times New Roman" pitchFamily="18" charset="0"/>
                      </a:endParaRPr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5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15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98703">
                <a:tc>
                  <a:txBody>
                    <a:bodyPr/>
                    <a:lstStyle/>
                    <a:p>
                      <a:pPr algn="ctr"/>
                      <a:endParaRPr lang="pl-PL" sz="2600" b="1" dirty="0">
                        <a:latin typeface="Times New Roman" pitchFamily="18" charset="0"/>
                        <a:ea typeface="Adobe Kaiti Std R" pitchFamily="18" charset="-128"/>
                        <a:cs typeface="Times New Roman" pitchFamily="18" charset="0"/>
                      </a:endParaRPr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600" b="1" dirty="0">
                        <a:latin typeface="Times New Roman" pitchFamily="18" charset="0"/>
                        <a:ea typeface="Adobe Kaiti Std R" pitchFamily="18" charset="-128"/>
                        <a:cs typeface="Times New Roman" pitchFamily="18" charset="0"/>
                      </a:endParaRPr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pl-PL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l-PL" sz="2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1712259" y="2132856"/>
            <a:ext cx="9925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Liczba</a:t>
            </a:r>
          </a:p>
          <a:p>
            <a:pPr algn="ctr"/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uczniów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dobe Kaiti Std R" pitchFamily="18" charset="-128"/>
              <a:cs typeface="Times New Roman" pitchFamily="18" charset="0"/>
            </a:endParaRPr>
          </a:p>
          <a:p>
            <a:endParaRPr lang="pl-PL" dirty="0"/>
          </a:p>
        </p:txBody>
      </p:sp>
      <p:sp>
        <p:nvSpPr>
          <p:cNvPr id="12" name="pole tekstowe 11"/>
          <p:cNvSpPr txBox="1"/>
          <p:nvPr/>
        </p:nvSpPr>
        <p:spPr>
          <a:xfrm>
            <a:off x="3290262" y="2078850"/>
            <a:ext cx="11849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Liczba</a:t>
            </a:r>
          </a:p>
          <a:p>
            <a:pPr algn="ctr"/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oddziałów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dobe Kaiti Std R" pitchFamily="18" charset="-128"/>
              <a:cs typeface="Times New Roman" pitchFamily="18" charset="0"/>
            </a:endParaRPr>
          </a:p>
          <a:p>
            <a:endParaRPr lang="pl-PL" dirty="0"/>
          </a:p>
        </p:txBody>
      </p:sp>
      <p:sp>
        <p:nvSpPr>
          <p:cNvPr id="13" name="pole tekstowe 12"/>
          <p:cNvSpPr txBox="1"/>
          <p:nvPr/>
        </p:nvSpPr>
        <p:spPr>
          <a:xfrm>
            <a:off x="3437874" y="3645025"/>
            <a:ext cx="7560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700" b="1" dirty="0">
                <a:latin typeface="Times New Roman" pitchFamily="18" charset="0"/>
                <a:cs typeface="Times New Roman" pitchFamily="18" charset="0"/>
              </a:rPr>
              <a:t>24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4811046" y="2024844"/>
            <a:ext cx="127470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Liczba</a:t>
            </a:r>
          </a:p>
          <a:p>
            <a:pPr algn="ctr"/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nauczycieli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dobe Kaiti Std R" pitchFamily="18" charset="-128"/>
              <a:cs typeface="Times New Roman" pitchFamily="18" charset="0"/>
            </a:endParaRPr>
          </a:p>
          <a:p>
            <a:endParaRPr lang="pl-PL" dirty="0"/>
          </a:p>
        </p:txBody>
      </p:sp>
      <p:sp>
        <p:nvSpPr>
          <p:cNvPr id="18" name="pole tekstowe 17"/>
          <p:cNvSpPr txBox="1"/>
          <p:nvPr/>
        </p:nvSpPr>
        <p:spPr>
          <a:xfrm>
            <a:off x="6204966" y="1890481"/>
            <a:ext cx="1576072" cy="14080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Liczba</a:t>
            </a:r>
          </a:p>
          <a:p>
            <a:pPr algn="ctr"/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pracowników </a:t>
            </a:r>
          </a:p>
          <a:p>
            <a:pPr algn="ctr"/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administracji </a:t>
            </a:r>
          </a:p>
          <a:p>
            <a:pPr algn="ctr"/>
            <a:r>
              <a:rPr lang="pl-P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 obsługi</a:t>
            </a:r>
            <a:endParaRPr lang="pl-PL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dobe Kaiti Std R" pitchFamily="18" charset="-128"/>
              <a:cs typeface="Times New Roman" pitchFamily="18" charset="0"/>
            </a:endParaRPr>
          </a:p>
          <a:p>
            <a:endParaRPr lang="pl-PL" sz="1350" dirty="0"/>
          </a:p>
        </p:txBody>
      </p:sp>
      <p:sp>
        <p:nvSpPr>
          <p:cNvPr id="19" name="pole tekstowe 18"/>
          <p:cNvSpPr txBox="1"/>
          <p:nvPr/>
        </p:nvSpPr>
        <p:spPr>
          <a:xfrm>
            <a:off x="1763688" y="3645025"/>
            <a:ext cx="7560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700" b="1" dirty="0">
                <a:latin typeface="Times New Roman" pitchFamily="18" charset="0"/>
                <a:cs typeface="Times New Roman" pitchFamily="18" charset="0"/>
              </a:rPr>
              <a:t>642</a:t>
            </a:r>
          </a:p>
        </p:txBody>
      </p:sp>
      <p:sp>
        <p:nvSpPr>
          <p:cNvPr id="20" name="pole tekstowe 19"/>
          <p:cNvSpPr txBox="1"/>
          <p:nvPr/>
        </p:nvSpPr>
        <p:spPr>
          <a:xfrm>
            <a:off x="5004048" y="3645025"/>
            <a:ext cx="7560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700" b="1">
                <a:latin typeface="Times New Roman" pitchFamily="18" charset="0"/>
                <a:cs typeface="Times New Roman" pitchFamily="18" charset="0"/>
              </a:rPr>
              <a:t>64</a:t>
            </a:r>
            <a:endParaRPr lang="pl-PL" sz="27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pole tekstowe 20"/>
          <p:cNvSpPr txBox="1"/>
          <p:nvPr/>
        </p:nvSpPr>
        <p:spPr>
          <a:xfrm>
            <a:off x="6516216" y="3591019"/>
            <a:ext cx="7560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700" b="1" dirty="0">
                <a:latin typeface="Times New Roman" pitchFamily="18" charset="0"/>
                <a:cs typeface="Times New Roman" pitchFamily="18" charset="0"/>
              </a:rPr>
              <a:t>29</a:t>
            </a:r>
          </a:p>
        </p:txBody>
      </p:sp>
      <p:pic>
        <p:nvPicPr>
          <p:cNvPr id="11" name="Picture 2" descr="Znalezione obrazy dla zapytania logo frse do pobran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49" y="487783"/>
            <a:ext cx="12858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encrypted-tbn1.gstatic.com/images?q=tbn:ANd9GcQ_Ab09FZfl-zrYTyd7cFwdiartw0q_UhMkIdsPfslAK8uNZ5_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828" y="509154"/>
            <a:ext cx="2016224" cy="4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98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00"/>
                            </p:stCondLst>
                            <p:childTnLst>
                              <p:par>
                                <p:cTn id="5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500"/>
                            </p:stCondLst>
                            <p:childTnLst>
                              <p:par>
                                <p:cTn id="7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500"/>
                            </p:stCondLst>
                            <p:childTnLst>
                              <p:par>
                                <p:cTn id="7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500"/>
                            </p:stCondLst>
                            <p:childTnLst>
                              <p:par>
                                <p:cTn id="8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511628" y="1066994"/>
            <a:ext cx="8216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</a:pPr>
            <a:endParaRPr lang="pl-PL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/>
        </p:spPr>
        <p:txBody>
          <a:bodyPr vert="horz" lIns="68580" tIns="34290" rIns="68580" bIns="3429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PRZYGOTOWANIE DO OPRACOWANIA STRATEGII INTERNACJONALIZACJI ZSP</a:t>
            </a:r>
            <a:endParaRPr lang="pl-PL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363287" y="1695796"/>
            <a:ext cx="628442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Spotkanie informacyjne </a:t>
            </a:r>
          </a:p>
          <a:p>
            <a:pPr algn="ctr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na temat Karty Jakości Mobilności </a:t>
            </a:r>
          </a:p>
          <a:p>
            <a:pPr algn="ctr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 Obszarze Kształcenia i Szkolenia Zawodowego</a:t>
            </a:r>
          </a:p>
          <a:p>
            <a:pPr algn="ctr">
              <a:buNone/>
            </a:pP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Warszawa, 27 marca 2015</a:t>
            </a:r>
          </a:p>
          <a:p>
            <a:pPr algn="ctr">
              <a:buNone/>
            </a:pPr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Prezentacja dr inż. Marka Polaka</a:t>
            </a:r>
          </a:p>
          <a:p>
            <a:pPr algn="ctr">
              <a:buNone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z Centrum Współpracy Międzynarodowej Politechniki Warszawskiej</a:t>
            </a:r>
          </a:p>
          <a:p>
            <a:endParaRPr lang="pl-PL" dirty="0"/>
          </a:p>
        </p:txBody>
      </p:sp>
      <p:pic>
        <p:nvPicPr>
          <p:cNvPr id="5" name="Picture 2" descr="Znalezione obrazy dla zapytania logo frse do pobran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49" y="924201"/>
            <a:ext cx="12858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1.gstatic.com/images?q=tbn:ANd9GcQ_Ab09FZfl-zrYTyd7cFwdiartw0q_UhMkIdsPfslAK8uNZ5_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828" y="945572"/>
            <a:ext cx="2016224" cy="4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27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511628" y="1066994"/>
            <a:ext cx="8216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</a:pPr>
            <a:endParaRPr lang="pl-PL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/>
        </p:spPr>
        <p:txBody>
          <a:bodyPr vert="horz" lIns="68580" tIns="34290" rIns="68580" bIns="3429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PRZYGOTOWANIE DO OPRACOWANIA STRATEGII INTERNACJONALIZACJI ZSP</a:t>
            </a:r>
            <a:endParaRPr lang="pl-PL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363287" y="1695796"/>
            <a:ext cx="6284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</p:txBody>
      </p:sp>
      <p:pic>
        <p:nvPicPr>
          <p:cNvPr id="5" name="Picture 2" descr="Znalezione obrazy dla zapytania logo frse do pobran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810" y="807014"/>
            <a:ext cx="12858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1.gstatic.com/images?q=tbn:ANd9GcQ_Ab09FZfl-zrYTyd7cFwdiartw0q_UhMkIdsPfslAK8uNZ5_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7610" y="820880"/>
            <a:ext cx="2016224" cy="4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Group 4"/>
          <p:cNvGrpSpPr>
            <a:grpSpLocks noGrp="1" noChangeAspect="1"/>
          </p:cNvGrpSpPr>
          <p:nvPr/>
        </p:nvGrpSpPr>
        <p:grpSpPr bwMode="auto">
          <a:xfrm>
            <a:off x="43386" y="1232636"/>
            <a:ext cx="8858788" cy="5099407"/>
            <a:chOff x="1858" y="1556"/>
            <a:chExt cx="10560" cy="7794"/>
          </a:xfrm>
        </p:grpSpPr>
        <p:sp>
          <p:nvSpPr>
            <p:cNvPr id="45" name="Oval 4"/>
            <p:cNvSpPr>
              <a:spLocks noChangeArrowheads="1"/>
            </p:cNvSpPr>
            <p:nvPr/>
          </p:nvSpPr>
          <p:spPr bwMode="auto">
            <a:xfrm>
              <a:off x="5387" y="4439"/>
              <a:ext cx="4005" cy="1300"/>
            </a:xfrm>
            <a:prstGeom prst="ellipse">
              <a:avLst/>
            </a:prstGeom>
            <a:solidFill>
              <a:srgbClr val="FFFF00"/>
            </a:solidFill>
            <a:ln w="50800">
              <a:solidFill>
                <a:srgbClr val="993300"/>
              </a:solidFill>
              <a:round/>
              <a:headEnd/>
              <a:tailEnd/>
            </a:ln>
          </p:spPr>
          <p:txBody>
            <a:bodyPr lIns="67666" tIns="33833" rIns="67666" bIns="33833" anchor="ctr"/>
            <a:lstStyle/>
            <a:p>
              <a:pPr algn="ctr"/>
              <a:endParaRPr lang="pl-PL" altLang="ko-KR" sz="1200" b="1" dirty="0">
                <a:solidFill>
                  <a:srgbClr val="000000"/>
                </a:solidFill>
                <a:cs typeface="맑은 고딕"/>
              </a:endParaRPr>
            </a:p>
            <a:p>
              <a:pPr algn="ctr"/>
              <a:r>
                <a:rPr lang="pl-PL" altLang="ko-KR" sz="1500" b="1" dirty="0" smtClean="0">
                  <a:solidFill>
                    <a:srgbClr val="000000"/>
                  </a:solidFill>
                  <a:ea typeface="Batang" pitchFamily="18" charset="-127"/>
                </a:rPr>
                <a:t>PROCES INTERNACJONALIZACJI </a:t>
              </a:r>
            </a:p>
            <a:p>
              <a:pPr algn="ctr"/>
              <a:r>
                <a:rPr lang="pl-PL" altLang="ko-KR" sz="1500" b="1" dirty="0" smtClean="0">
                  <a:solidFill>
                    <a:srgbClr val="000000"/>
                  </a:solidFill>
                  <a:ea typeface="Batang" pitchFamily="18" charset="-127"/>
                </a:rPr>
                <a:t>W SZKOLE</a:t>
              </a:r>
              <a:endParaRPr lang="pl-PL" altLang="ko-KR" sz="1500" b="1" dirty="0">
                <a:solidFill>
                  <a:srgbClr val="000000"/>
                </a:solidFill>
                <a:ea typeface="Batang" pitchFamily="18" charset="-127"/>
              </a:endParaRPr>
            </a:p>
            <a:p>
              <a:pPr algn="ctr"/>
              <a:endParaRPr lang="en-US" dirty="0"/>
            </a:p>
          </p:txBody>
        </p:sp>
        <p:sp>
          <p:nvSpPr>
            <p:cNvPr id="46" name="Oval 5"/>
            <p:cNvSpPr>
              <a:spLocks noChangeArrowheads="1"/>
            </p:cNvSpPr>
            <p:nvPr/>
          </p:nvSpPr>
          <p:spPr bwMode="auto">
            <a:xfrm>
              <a:off x="3888" y="5720"/>
              <a:ext cx="2130" cy="747"/>
            </a:xfrm>
            <a:prstGeom prst="ellipse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67666" tIns="33833" rIns="67666" bIns="33833" anchor="ctr"/>
            <a:lstStyle/>
            <a:p>
              <a:r>
                <a:rPr lang="pl-PL" sz="1300" b="1" dirty="0" smtClean="0">
                  <a:solidFill>
                    <a:srgbClr val="000000"/>
                  </a:solidFill>
                  <a:ea typeface="Batang" pitchFamily="18" charset="-127"/>
                </a:rPr>
                <a:t>   NAUCZANIE</a:t>
              </a:r>
              <a:endParaRPr lang="en-US" dirty="0"/>
            </a:p>
          </p:txBody>
        </p:sp>
        <p:sp>
          <p:nvSpPr>
            <p:cNvPr id="47" name="Oval 6"/>
            <p:cNvSpPr>
              <a:spLocks noChangeArrowheads="1"/>
            </p:cNvSpPr>
            <p:nvPr/>
          </p:nvSpPr>
          <p:spPr bwMode="auto">
            <a:xfrm>
              <a:off x="3963" y="3624"/>
              <a:ext cx="2273" cy="689"/>
            </a:xfrm>
            <a:prstGeom prst="ellipse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lIns="67666" tIns="33833" rIns="67666" bIns="33833" anchor="ctr"/>
            <a:lstStyle/>
            <a:p>
              <a:pPr algn="ctr"/>
              <a:r>
                <a:rPr lang="pl-PL" altLang="ko-KR" sz="1300" b="1" dirty="0" smtClean="0">
                  <a:solidFill>
                    <a:srgbClr val="000000"/>
                  </a:solidFill>
                  <a:ea typeface="Batang" pitchFamily="18" charset="-127"/>
                </a:rPr>
                <a:t>ROZWÓJ KADRY</a:t>
              </a:r>
              <a:endParaRPr lang="en-US" dirty="0"/>
            </a:p>
          </p:txBody>
        </p:sp>
        <p:sp>
          <p:nvSpPr>
            <p:cNvPr id="48" name="Oval 7"/>
            <p:cNvSpPr>
              <a:spLocks noChangeArrowheads="1"/>
            </p:cNvSpPr>
            <p:nvPr/>
          </p:nvSpPr>
          <p:spPr bwMode="auto">
            <a:xfrm>
              <a:off x="9473" y="3452"/>
              <a:ext cx="2430" cy="983"/>
            </a:xfrm>
            <a:prstGeom prst="ellipse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67666" tIns="33833" rIns="67666" bIns="33833" anchor="ctr"/>
            <a:lstStyle/>
            <a:p>
              <a:pPr algn="ctr"/>
              <a:r>
                <a:rPr lang="pl-PL" altLang="ko-KR" sz="1300" b="1" dirty="0" smtClean="0">
                  <a:solidFill>
                    <a:srgbClr val="000000"/>
                  </a:solidFill>
                  <a:ea typeface="Batang" pitchFamily="18" charset="-127"/>
                </a:rPr>
                <a:t>DZIAŁANIA ORGANIZACYJNE</a:t>
              </a:r>
              <a:endParaRPr lang="pl-PL" altLang="ko-KR" sz="1300" b="1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49" name="Oval 8"/>
            <p:cNvSpPr>
              <a:spLocks noChangeArrowheads="1"/>
            </p:cNvSpPr>
            <p:nvPr/>
          </p:nvSpPr>
          <p:spPr bwMode="auto">
            <a:xfrm>
              <a:off x="9473" y="5519"/>
              <a:ext cx="2319" cy="71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67666" tIns="33833" rIns="67666" bIns="33833" anchor="ctr"/>
            <a:lstStyle/>
            <a:p>
              <a:r>
                <a:rPr lang="pl-PL" sz="1300" b="1" dirty="0" smtClean="0">
                  <a:solidFill>
                    <a:srgbClr val="000000"/>
                  </a:solidFill>
                  <a:ea typeface="Batang" pitchFamily="18" charset="-127"/>
                </a:rPr>
                <a:t>       UCZNIOWIE</a:t>
              </a:r>
              <a:endParaRPr lang="en-US" dirty="0"/>
            </a:p>
          </p:txBody>
        </p:sp>
        <p:sp>
          <p:nvSpPr>
            <p:cNvPr id="50" name="Line 9"/>
            <p:cNvSpPr>
              <a:spLocks noChangeShapeType="1"/>
            </p:cNvSpPr>
            <p:nvPr/>
          </p:nvSpPr>
          <p:spPr bwMode="auto">
            <a:xfrm>
              <a:off x="6100" y="4141"/>
              <a:ext cx="536" cy="29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1" name="Line 10"/>
            <p:cNvSpPr>
              <a:spLocks noChangeShapeType="1"/>
            </p:cNvSpPr>
            <p:nvPr/>
          </p:nvSpPr>
          <p:spPr bwMode="auto">
            <a:xfrm flipH="1">
              <a:off x="8634" y="3968"/>
              <a:ext cx="839" cy="578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2" name="Line 11"/>
            <p:cNvSpPr>
              <a:spLocks noChangeShapeType="1"/>
            </p:cNvSpPr>
            <p:nvPr/>
          </p:nvSpPr>
          <p:spPr bwMode="auto">
            <a:xfrm flipH="1">
              <a:off x="5637" y="5507"/>
              <a:ext cx="249" cy="32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3" name="Line 12"/>
            <p:cNvSpPr>
              <a:spLocks noChangeShapeType="1"/>
            </p:cNvSpPr>
            <p:nvPr/>
          </p:nvSpPr>
          <p:spPr bwMode="auto">
            <a:xfrm>
              <a:off x="9134" y="5400"/>
              <a:ext cx="550" cy="292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pl-PL"/>
            </a:p>
          </p:txBody>
        </p:sp>
        <p:sp>
          <p:nvSpPr>
            <p:cNvPr id="54" name="Rectangle 13"/>
            <p:cNvSpPr>
              <a:spLocks noChangeArrowheads="1"/>
            </p:cNvSpPr>
            <p:nvPr/>
          </p:nvSpPr>
          <p:spPr bwMode="auto">
            <a:xfrm>
              <a:off x="2416" y="1663"/>
              <a:ext cx="2065" cy="747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67666" tIns="33833" rIns="67666" bIns="33833" anchor="ctr"/>
            <a:lstStyle/>
            <a:p>
              <a:pPr algn="ctr"/>
              <a:r>
                <a:rPr lang="pl-PL" sz="900" b="1" dirty="0" smtClean="0"/>
                <a:t>Wizyty kadry nauczycielskiej</a:t>
              </a:r>
            </a:p>
            <a:p>
              <a:pPr algn="ctr"/>
              <a:r>
                <a:rPr lang="pl-PL" sz="900" b="1" dirty="0" smtClean="0"/>
                <a:t>i administracyjnej z </a:t>
              </a:r>
            </a:p>
            <a:p>
              <a:pPr algn="ctr"/>
              <a:r>
                <a:rPr lang="pl-PL" sz="900" b="1" dirty="0" smtClean="0"/>
                <a:t>zagranicznych szkół partnerskich </a:t>
              </a:r>
              <a:endParaRPr lang="en-US" sz="900" b="1" dirty="0"/>
            </a:p>
          </p:txBody>
        </p:sp>
        <p:sp>
          <p:nvSpPr>
            <p:cNvPr id="55" name="Rectangle 14"/>
            <p:cNvSpPr>
              <a:spLocks noChangeArrowheads="1"/>
            </p:cNvSpPr>
            <p:nvPr/>
          </p:nvSpPr>
          <p:spPr bwMode="auto">
            <a:xfrm>
              <a:off x="2222" y="2624"/>
              <a:ext cx="1821" cy="693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67666" tIns="33833" rIns="67666" bIns="33833" anchor="ctr"/>
            <a:lstStyle/>
            <a:p>
              <a:pPr algn="ctr"/>
              <a:r>
                <a:rPr lang="pl-PL" altLang="ko-KR" sz="900" b="1" dirty="0" smtClean="0">
                  <a:solidFill>
                    <a:srgbClr val="000000"/>
                  </a:solidFill>
                  <a:ea typeface="Batang" pitchFamily="18" charset="-127"/>
                </a:rPr>
                <a:t>Udział w projektach wymiany </a:t>
              </a:r>
            </a:p>
            <a:p>
              <a:pPr algn="ctr"/>
              <a:r>
                <a:rPr lang="pl-PL" altLang="ko-KR" sz="900" b="1" dirty="0" smtClean="0">
                  <a:solidFill>
                    <a:srgbClr val="000000"/>
                  </a:solidFill>
                  <a:ea typeface="Batang" pitchFamily="18" charset="-127"/>
                </a:rPr>
                <a:t>kadry nauczycielskiej  </a:t>
              </a:r>
            </a:p>
            <a:p>
              <a:pPr algn="ctr"/>
              <a:r>
                <a:rPr lang="pl-PL" altLang="ko-KR" sz="900" b="1" dirty="0" smtClean="0">
                  <a:solidFill>
                    <a:srgbClr val="000000"/>
                  </a:solidFill>
                  <a:ea typeface="Batang" pitchFamily="18" charset="-127"/>
                </a:rPr>
                <a:t>i administracyjnej  </a:t>
              </a:r>
              <a:endParaRPr lang="en-US" dirty="0"/>
            </a:p>
          </p:txBody>
        </p:sp>
        <p:sp>
          <p:nvSpPr>
            <p:cNvPr id="56" name="Rectangle 15"/>
            <p:cNvSpPr>
              <a:spLocks noChangeArrowheads="1"/>
            </p:cNvSpPr>
            <p:nvPr/>
          </p:nvSpPr>
          <p:spPr bwMode="auto">
            <a:xfrm>
              <a:off x="4391" y="2624"/>
              <a:ext cx="2645" cy="72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67666" tIns="33833" rIns="67666" bIns="33833" anchor="ctr"/>
            <a:lstStyle/>
            <a:p>
              <a:pPr algn="ctr"/>
              <a:r>
                <a:rPr lang="pl-PL" altLang="ko-KR" sz="900" b="1" dirty="0" smtClean="0">
                  <a:solidFill>
                    <a:srgbClr val="000000"/>
                  </a:solidFill>
                  <a:ea typeface="Batang" pitchFamily="18" charset="-127"/>
                </a:rPr>
                <a:t>Udział w konferencjach, seminariach  </a:t>
              </a:r>
            </a:p>
            <a:p>
              <a:pPr algn="ctr"/>
              <a:r>
                <a:rPr lang="pl-PL" altLang="ko-KR" sz="900" b="1" dirty="0" smtClean="0">
                  <a:solidFill>
                    <a:srgbClr val="000000"/>
                  </a:solidFill>
                  <a:ea typeface="Batang" pitchFamily="18" charset="-127"/>
                </a:rPr>
                <a:t>i warsztatach  w zagranicznych ośrodkach </a:t>
              </a:r>
              <a:endParaRPr lang="pl-PL" altLang="ko-KR" sz="900" b="1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57" name="Rectangle 16"/>
            <p:cNvSpPr>
              <a:spLocks noChangeArrowheads="1"/>
            </p:cNvSpPr>
            <p:nvPr/>
          </p:nvSpPr>
          <p:spPr bwMode="auto">
            <a:xfrm>
              <a:off x="2131" y="4759"/>
              <a:ext cx="2756" cy="747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67666" tIns="33833" rIns="67666" bIns="33833" anchor="ctr"/>
            <a:lstStyle/>
            <a:p>
              <a:pPr algn="ctr"/>
              <a:r>
                <a:rPr lang="pl-PL" sz="900" b="1" dirty="0" smtClean="0"/>
                <a:t>Artykuły w prasie specjalistycznej </a:t>
              </a:r>
            </a:p>
            <a:p>
              <a:pPr algn="ctr"/>
              <a:r>
                <a:rPr lang="pl-PL" sz="900" b="1" dirty="0" smtClean="0"/>
                <a:t>w Polsce i za granicą publikowane</a:t>
              </a:r>
            </a:p>
            <a:p>
              <a:pPr algn="ctr"/>
              <a:r>
                <a:rPr lang="pl-PL" sz="900" b="1" dirty="0" smtClean="0"/>
                <a:t>Wspólnie z zagranicznymi partnerami </a:t>
              </a:r>
              <a:endParaRPr lang="en-US" sz="900" b="1" dirty="0"/>
            </a:p>
          </p:txBody>
        </p:sp>
        <p:sp>
          <p:nvSpPr>
            <p:cNvPr id="58" name="Rectangle 18"/>
            <p:cNvSpPr>
              <a:spLocks noChangeArrowheads="1"/>
            </p:cNvSpPr>
            <p:nvPr/>
          </p:nvSpPr>
          <p:spPr bwMode="auto">
            <a:xfrm>
              <a:off x="2306" y="6679"/>
              <a:ext cx="2581" cy="401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67666" tIns="33833" rIns="67666" bIns="33833" anchor="ctr"/>
            <a:lstStyle/>
            <a:p>
              <a:pPr algn="ctr"/>
              <a:r>
                <a:rPr lang="pl-PL" sz="900" b="1" dirty="0" smtClean="0">
                  <a:solidFill>
                    <a:srgbClr val="000000"/>
                  </a:solidFill>
                  <a:ea typeface="Batang" pitchFamily="18" charset="-127"/>
                </a:rPr>
                <a:t>Poszerzona nauka języka (-ów) obcych</a:t>
              </a:r>
              <a:endParaRPr lang="en-US" dirty="0"/>
            </a:p>
          </p:txBody>
        </p:sp>
        <p:sp>
          <p:nvSpPr>
            <p:cNvPr id="59" name="Rectangle 19"/>
            <p:cNvSpPr>
              <a:spLocks noChangeArrowheads="1"/>
            </p:cNvSpPr>
            <p:nvPr/>
          </p:nvSpPr>
          <p:spPr bwMode="auto">
            <a:xfrm>
              <a:off x="3222" y="7428"/>
              <a:ext cx="2740" cy="534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67666" tIns="33833" rIns="67666" bIns="33833" anchor="ctr"/>
            <a:lstStyle/>
            <a:p>
              <a:pPr algn="ctr"/>
              <a:r>
                <a:rPr lang="pl-PL" sz="900" b="1" dirty="0" smtClean="0">
                  <a:solidFill>
                    <a:srgbClr val="000000"/>
                  </a:solidFill>
                  <a:ea typeface="Batang" pitchFamily="18" charset="-127"/>
                </a:rPr>
                <a:t>E-learning  w wymianie treści  dydaktycznych </a:t>
              </a:r>
            </a:p>
            <a:p>
              <a:pPr algn="ctr"/>
              <a:r>
                <a:rPr lang="pl-PL" sz="900" b="1" dirty="0" smtClean="0">
                  <a:solidFill>
                    <a:srgbClr val="000000"/>
                  </a:solidFill>
                  <a:ea typeface="Batang" pitchFamily="18" charset="-127"/>
                </a:rPr>
                <a:t>z partnerami zagranicznymi  </a:t>
              </a:r>
              <a:endParaRPr lang="en-US" dirty="0"/>
            </a:p>
          </p:txBody>
        </p:sp>
        <p:sp>
          <p:nvSpPr>
            <p:cNvPr id="60" name="Rectangle 20"/>
            <p:cNvSpPr>
              <a:spLocks noChangeArrowheads="1"/>
            </p:cNvSpPr>
            <p:nvPr/>
          </p:nvSpPr>
          <p:spPr bwMode="auto">
            <a:xfrm>
              <a:off x="5137" y="8069"/>
              <a:ext cx="2498" cy="1013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67666" tIns="33833" rIns="67666" bIns="33833" anchor="ctr"/>
            <a:lstStyle/>
            <a:p>
              <a:pPr algn="ctr"/>
              <a:r>
                <a:rPr lang="pl-PL" altLang="ko-KR" sz="900" b="1" dirty="0" smtClean="0">
                  <a:solidFill>
                    <a:srgbClr val="000000"/>
                  </a:solidFill>
                  <a:ea typeface="Batang" pitchFamily="18" charset="-127"/>
                </a:rPr>
                <a:t>Wybrane zajęcia prowadzone w języku </a:t>
              </a:r>
            </a:p>
            <a:p>
              <a:pPr algn="ctr"/>
              <a:r>
                <a:rPr lang="pl-PL" altLang="ko-KR" sz="900" b="1" dirty="0" smtClean="0">
                  <a:solidFill>
                    <a:srgbClr val="000000"/>
                  </a:solidFill>
                  <a:ea typeface="Batang" pitchFamily="18" charset="-127"/>
                </a:rPr>
                <a:t>obcym przez nauczycieli  zapraszanych </a:t>
              </a:r>
            </a:p>
            <a:p>
              <a:pPr algn="ctr"/>
              <a:r>
                <a:rPr lang="pl-PL" altLang="ko-KR" sz="900" b="1" dirty="0" smtClean="0">
                  <a:solidFill>
                    <a:srgbClr val="000000"/>
                  </a:solidFill>
                  <a:ea typeface="Batang" pitchFamily="18" charset="-127"/>
                </a:rPr>
                <a:t>z zagranicznych szkół partnerskich</a:t>
              </a:r>
            </a:p>
            <a:p>
              <a:pPr algn="ctr"/>
              <a:r>
                <a:rPr lang="pl-PL" altLang="ko-KR" sz="900" b="1" dirty="0" smtClean="0">
                  <a:solidFill>
                    <a:srgbClr val="000000"/>
                  </a:solidFill>
                  <a:ea typeface="Batang" pitchFamily="18" charset="-127"/>
                </a:rPr>
                <a:t> </a:t>
              </a:r>
              <a:endParaRPr lang="en-US" dirty="0"/>
            </a:p>
          </p:txBody>
        </p:sp>
        <p:sp>
          <p:nvSpPr>
            <p:cNvPr id="61" name="Rectangle 21"/>
            <p:cNvSpPr>
              <a:spLocks noChangeArrowheads="1"/>
            </p:cNvSpPr>
            <p:nvPr/>
          </p:nvSpPr>
          <p:spPr bwMode="auto">
            <a:xfrm>
              <a:off x="5054" y="6788"/>
              <a:ext cx="3373" cy="506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67666" tIns="33833" rIns="67666" bIns="33833" anchor="ctr"/>
            <a:lstStyle/>
            <a:p>
              <a:pPr algn="ctr"/>
              <a:r>
                <a:rPr lang="pl-PL" sz="900" b="1" dirty="0" smtClean="0">
                  <a:solidFill>
                    <a:srgbClr val="000000"/>
                  </a:solidFill>
                  <a:ea typeface="Batang" pitchFamily="18" charset="-127"/>
                </a:rPr>
                <a:t>Wybrane elementy programu nauczania realizowane </a:t>
              </a:r>
            </a:p>
            <a:p>
              <a:pPr algn="ctr"/>
              <a:r>
                <a:rPr lang="pl-PL" sz="900" b="1" dirty="0" smtClean="0">
                  <a:solidFill>
                    <a:srgbClr val="000000"/>
                  </a:solidFill>
                  <a:ea typeface="Batang" pitchFamily="18" charset="-127"/>
                </a:rPr>
                <a:t>w języku obcym (np. jako zajęcia fakultatywne) </a:t>
              </a:r>
              <a:endParaRPr lang="en-US" dirty="0"/>
            </a:p>
          </p:txBody>
        </p:sp>
        <p:sp>
          <p:nvSpPr>
            <p:cNvPr id="62" name="Rectangle 22"/>
            <p:cNvSpPr>
              <a:spLocks noChangeArrowheads="1"/>
            </p:cNvSpPr>
            <p:nvPr/>
          </p:nvSpPr>
          <p:spPr bwMode="auto">
            <a:xfrm>
              <a:off x="7385" y="1556"/>
              <a:ext cx="2195" cy="854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67666" tIns="33833" rIns="67666" bIns="33833" anchor="ctr"/>
            <a:lstStyle/>
            <a:p>
              <a:pPr algn="ctr"/>
              <a:r>
                <a:rPr lang="pl-PL" altLang="ko-KR" sz="900" b="1" dirty="0" smtClean="0">
                  <a:solidFill>
                    <a:srgbClr val="000000"/>
                  </a:solidFill>
                  <a:ea typeface="Batang" pitchFamily="18" charset="-127"/>
                </a:rPr>
                <a:t>Umowy / Porozumienia dotyczące</a:t>
              </a:r>
            </a:p>
            <a:p>
              <a:pPr algn="ctr"/>
              <a:r>
                <a:rPr lang="pl-PL" altLang="ko-KR" sz="900" b="1" dirty="0" smtClean="0">
                  <a:solidFill>
                    <a:srgbClr val="000000"/>
                  </a:solidFill>
                  <a:ea typeface="Batang" pitchFamily="18" charset="-127"/>
                </a:rPr>
                <a:t>współpracy partnerskiej z </a:t>
              </a:r>
            </a:p>
            <a:p>
              <a:pPr algn="ctr"/>
              <a:r>
                <a:rPr lang="pl-PL" altLang="ko-KR" sz="900" b="1" dirty="0" smtClean="0">
                  <a:solidFill>
                    <a:srgbClr val="000000"/>
                  </a:solidFill>
                  <a:ea typeface="Batang" pitchFamily="18" charset="-127"/>
                </a:rPr>
                <a:t>instytucjami zagranicznymi </a:t>
              </a:r>
            </a:p>
            <a:p>
              <a:pPr algn="ctr"/>
              <a:r>
                <a:rPr lang="pl-PL" altLang="ko-KR" sz="900" b="1" dirty="0" smtClean="0">
                  <a:solidFill>
                    <a:srgbClr val="000000"/>
                  </a:solidFill>
                  <a:ea typeface="Batang" pitchFamily="18" charset="-127"/>
                </a:rPr>
                <a:t>(zarządzanie, monitoring, finanse)</a:t>
              </a:r>
              <a:endParaRPr lang="pl-PL" altLang="ko-KR" sz="900" b="1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63" name="Rectangle 23"/>
            <p:cNvSpPr>
              <a:spLocks noChangeArrowheads="1"/>
            </p:cNvSpPr>
            <p:nvPr/>
          </p:nvSpPr>
          <p:spPr bwMode="auto">
            <a:xfrm>
              <a:off x="7192" y="2576"/>
              <a:ext cx="2418" cy="74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67666" tIns="33833" rIns="67666" bIns="33833" anchor="ctr"/>
            <a:lstStyle/>
            <a:p>
              <a:pPr algn="ctr"/>
              <a:r>
                <a:rPr lang="pl-PL" altLang="ko-KR" sz="900" b="1" dirty="0" smtClean="0">
                  <a:solidFill>
                    <a:srgbClr val="000000"/>
                  </a:solidFill>
                  <a:ea typeface="Batang" pitchFamily="18" charset="-127"/>
                </a:rPr>
                <a:t>Pozyskiwanie środków finansowych</a:t>
              </a:r>
            </a:p>
            <a:p>
              <a:pPr algn="ctr"/>
              <a:r>
                <a:rPr lang="pl-PL" altLang="ko-KR" sz="900" b="1" dirty="0" smtClean="0">
                  <a:solidFill>
                    <a:srgbClr val="000000"/>
                  </a:solidFill>
                  <a:ea typeface="Batang" pitchFamily="18" charset="-127"/>
                </a:rPr>
                <a:t>przeznaczonych na działania w obszarze </a:t>
              </a:r>
            </a:p>
            <a:p>
              <a:pPr algn="ctr"/>
              <a:r>
                <a:rPr lang="pl-PL" altLang="ko-KR" sz="900" b="1" dirty="0" smtClean="0">
                  <a:solidFill>
                    <a:srgbClr val="000000"/>
                  </a:solidFill>
                  <a:ea typeface="Batang" pitchFamily="18" charset="-127"/>
                </a:rPr>
                <a:t>umiędzynarodowienia  szkoły</a:t>
              </a:r>
              <a:endParaRPr lang="pl-PL" altLang="ko-KR" sz="900" b="1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64" name="Rectangle 24"/>
            <p:cNvSpPr>
              <a:spLocks noChangeArrowheads="1"/>
            </p:cNvSpPr>
            <p:nvPr/>
          </p:nvSpPr>
          <p:spPr bwMode="auto">
            <a:xfrm>
              <a:off x="9744" y="1983"/>
              <a:ext cx="2674" cy="1068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67666" tIns="33833" rIns="67666" bIns="33833" anchor="ctr"/>
            <a:lstStyle/>
            <a:p>
              <a:pPr algn="ctr"/>
              <a:r>
                <a:rPr lang="pl-PL" altLang="ko-KR" sz="900" b="1" dirty="0" smtClean="0">
                  <a:solidFill>
                    <a:srgbClr val="000000"/>
                  </a:solidFill>
                  <a:ea typeface="Batang" pitchFamily="18" charset="-127"/>
                </a:rPr>
                <a:t>Promocja  szkoły w Internecie </a:t>
              </a:r>
            </a:p>
            <a:p>
              <a:pPr algn="ctr"/>
              <a:r>
                <a:rPr lang="pl-PL" altLang="ko-KR" sz="900" b="1" dirty="0" smtClean="0">
                  <a:solidFill>
                    <a:srgbClr val="000000"/>
                  </a:solidFill>
                  <a:ea typeface="Batang" pitchFamily="18" charset="-127"/>
                </a:rPr>
                <a:t>i w mediach </a:t>
              </a:r>
              <a:r>
                <a:rPr lang="pl-PL" altLang="ko-KR" sz="900" b="1" dirty="0" err="1" smtClean="0">
                  <a:solidFill>
                    <a:srgbClr val="000000"/>
                  </a:solidFill>
                  <a:ea typeface="Batang" pitchFamily="18" charset="-127"/>
                </a:rPr>
                <a:t>społecznościowych</a:t>
              </a:r>
              <a:r>
                <a:rPr lang="pl-PL" altLang="ko-KR" sz="900" b="1" dirty="0" smtClean="0">
                  <a:solidFill>
                    <a:srgbClr val="000000"/>
                  </a:solidFill>
                  <a:ea typeface="Batang" pitchFamily="18" charset="-127"/>
                </a:rPr>
                <a:t>.</a:t>
              </a:r>
            </a:p>
            <a:p>
              <a:pPr algn="ctr"/>
              <a:r>
                <a:rPr lang="pl-PL" altLang="ko-KR" sz="900" b="1" dirty="0" smtClean="0">
                  <a:solidFill>
                    <a:srgbClr val="000000"/>
                  </a:solidFill>
                  <a:ea typeface="Batang" pitchFamily="18" charset="-127"/>
                </a:rPr>
                <a:t>STRONA INTERNETOWA W JĘZYKU (-ACH)</a:t>
              </a:r>
            </a:p>
            <a:p>
              <a:pPr algn="ctr"/>
              <a:r>
                <a:rPr lang="pl-PL" altLang="ko-KR" sz="900" b="1" dirty="0" smtClean="0">
                  <a:solidFill>
                    <a:srgbClr val="000000"/>
                  </a:solidFill>
                  <a:ea typeface="Batang" pitchFamily="18" charset="-127"/>
                </a:rPr>
                <a:t>OBCYM  REDAGOWANA PRZEZ  </a:t>
              </a:r>
            </a:p>
            <a:p>
              <a:pPr algn="ctr"/>
              <a:r>
                <a:rPr lang="pl-PL" altLang="ko-KR" sz="900" b="1" dirty="0" smtClean="0">
                  <a:solidFill>
                    <a:srgbClr val="000000"/>
                  </a:solidFill>
                  <a:ea typeface="Batang" pitchFamily="18" charset="-127"/>
                </a:rPr>
                <a:t>UCZNIÓW I NAUCZYCIELI  </a:t>
              </a:r>
              <a:endParaRPr lang="pl-PL" altLang="ko-KR" sz="900" b="1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65" name="Rectangle 26"/>
            <p:cNvSpPr>
              <a:spLocks noChangeArrowheads="1"/>
            </p:cNvSpPr>
            <p:nvPr/>
          </p:nvSpPr>
          <p:spPr bwMode="auto">
            <a:xfrm>
              <a:off x="8877" y="6598"/>
              <a:ext cx="2567" cy="617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67666" tIns="33833" rIns="67666" bIns="33833" anchor="ctr"/>
            <a:lstStyle/>
            <a:p>
              <a:pPr algn="ctr"/>
              <a:r>
                <a:rPr lang="pl-PL" altLang="ko-KR" sz="900" b="1" dirty="0" smtClean="0">
                  <a:solidFill>
                    <a:srgbClr val="000000"/>
                  </a:solidFill>
                  <a:ea typeface="Batang" pitchFamily="18" charset="-127"/>
                </a:rPr>
                <a:t>Mobilność – uczniowie wyjeżdżający </a:t>
              </a:r>
            </a:p>
            <a:p>
              <a:pPr algn="ctr"/>
              <a:r>
                <a:rPr lang="pl-PL" altLang="ko-KR" sz="900" b="1" dirty="0" smtClean="0">
                  <a:solidFill>
                    <a:srgbClr val="000000"/>
                  </a:solidFill>
                  <a:ea typeface="Batang" pitchFamily="18" charset="-127"/>
                </a:rPr>
                <a:t>do szkół i</a:t>
              </a:r>
              <a:r>
                <a:rPr lang="pl-PL" sz="900" b="1" dirty="0" smtClean="0">
                  <a:solidFill>
                    <a:srgbClr val="000000"/>
                  </a:solidFill>
                  <a:ea typeface="Batang" pitchFamily="18" charset="-127"/>
                </a:rPr>
                <a:t> instytucji partnerskich</a:t>
              </a:r>
              <a:endParaRPr lang="en-US" dirty="0"/>
            </a:p>
          </p:txBody>
        </p:sp>
        <p:sp>
          <p:nvSpPr>
            <p:cNvPr id="66" name="Rectangle 27"/>
            <p:cNvSpPr>
              <a:spLocks noChangeArrowheads="1"/>
            </p:cNvSpPr>
            <p:nvPr/>
          </p:nvSpPr>
          <p:spPr bwMode="auto">
            <a:xfrm>
              <a:off x="7552" y="7428"/>
              <a:ext cx="3581" cy="319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67666" tIns="33833" rIns="67666" bIns="33833" anchor="ctr"/>
            <a:lstStyle/>
            <a:p>
              <a:pPr algn="ctr"/>
              <a:r>
                <a:rPr lang="pl-PL" altLang="ko-KR" sz="900" b="1" dirty="0" smtClean="0">
                  <a:solidFill>
                    <a:srgbClr val="000000"/>
                  </a:solidFill>
                  <a:ea typeface="Batang" pitchFamily="18" charset="-127"/>
                </a:rPr>
                <a:t>Mobilność – uczniowie przyjeżdżający ze szkół partnerskich</a:t>
              </a:r>
              <a:endParaRPr lang="en-US" dirty="0"/>
            </a:p>
          </p:txBody>
        </p:sp>
        <p:sp>
          <p:nvSpPr>
            <p:cNvPr id="67" name="Rectangle 29"/>
            <p:cNvSpPr>
              <a:spLocks noChangeArrowheads="1"/>
            </p:cNvSpPr>
            <p:nvPr/>
          </p:nvSpPr>
          <p:spPr bwMode="auto">
            <a:xfrm>
              <a:off x="9051" y="7962"/>
              <a:ext cx="2539" cy="480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67666" tIns="33833" rIns="67666" bIns="33833" anchor="ctr"/>
            <a:lstStyle/>
            <a:p>
              <a:pPr algn="ctr"/>
              <a:r>
                <a:rPr lang="pl-PL" altLang="ko-KR" sz="900" b="1" dirty="0" smtClean="0">
                  <a:solidFill>
                    <a:srgbClr val="000000"/>
                  </a:solidFill>
                  <a:ea typeface="Batang" pitchFamily="18" charset="-127"/>
                </a:rPr>
                <a:t>Zaangażowanie Samorządu Szkolnego </a:t>
              </a:r>
            </a:p>
            <a:p>
              <a:pPr algn="ctr"/>
              <a:r>
                <a:rPr lang="pl-PL" altLang="ko-KR" sz="900" b="1" dirty="0" smtClean="0">
                  <a:solidFill>
                    <a:srgbClr val="000000"/>
                  </a:solidFill>
                  <a:ea typeface="Batang" pitchFamily="18" charset="-127"/>
                </a:rPr>
                <a:t>w działalność dot. umiędzynarodowienia</a:t>
              </a:r>
              <a:endParaRPr lang="pl-PL" altLang="ko-KR" sz="900" b="1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68" name="Rectangle 32"/>
            <p:cNvSpPr>
              <a:spLocks noChangeArrowheads="1"/>
            </p:cNvSpPr>
            <p:nvPr/>
          </p:nvSpPr>
          <p:spPr bwMode="auto">
            <a:xfrm>
              <a:off x="2139" y="8119"/>
              <a:ext cx="2582" cy="1018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67666" tIns="33833" rIns="67666" bIns="33833" anchor="ctr"/>
            <a:lstStyle/>
            <a:p>
              <a:pPr algn="ctr"/>
              <a:r>
                <a:rPr lang="pl-PL" sz="900" b="1" dirty="0" smtClean="0">
                  <a:solidFill>
                    <a:srgbClr val="000000"/>
                  </a:solidFill>
                  <a:ea typeface="Batang" pitchFamily="18" charset="-127"/>
                </a:rPr>
                <a:t>Wirtualne laboratoria uczniowskie</a:t>
              </a:r>
            </a:p>
            <a:p>
              <a:pPr algn="ctr"/>
              <a:r>
                <a:rPr lang="pl-PL" sz="900" b="1" dirty="0" smtClean="0">
                  <a:solidFill>
                    <a:srgbClr val="000000"/>
                  </a:solidFill>
                  <a:ea typeface="Batang" pitchFamily="18" charset="-127"/>
                </a:rPr>
                <a:t>(projekty realizowane w Internecie </a:t>
              </a:r>
            </a:p>
            <a:p>
              <a:pPr algn="ctr"/>
              <a:r>
                <a:rPr lang="pl-PL" sz="900" b="1" dirty="0" smtClean="0">
                  <a:solidFill>
                    <a:srgbClr val="000000"/>
                  </a:solidFill>
                  <a:ea typeface="Batang" pitchFamily="18" charset="-127"/>
                </a:rPr>
                <a:t>przez uczniów wspólnie z  zagranicznymi </a:t>
              </a:r>
            </a:p>
            <a:p>
              <a:pPr algn="ctr"/>
              <a:r>
                <a:rPr lang="pl-PL" sz="900" b="1" dirty="0" smtClean="0">
                  <a:solidFill>
                    <a:srgbClr val="000000"/>
                  </a:solidFill>
                  <a:ea typeface="Batang" pitchFamily="18" charset="-127"/>
                </a:rPr>
                <a:t>uczelniami partnerskimi)</a:t>
              </a:r>
              <a:endParaRPr lang="en-US" dirty="0"/>
            </a:p>
          </p:txBody>
        </p:sp>
        <p:sp>
          <p:nvSpPr>
            <p:cNvPr id="69" name="Rectangle 33"/>
            <p:cNvSpPr>
              <a:spLocks noChangeArrowheads="1"/>
            </p:cNvSpPr>
            <p:nvPr/>
          </p:nvSpPr>
          <p:spPr bwMode="auto">
            <a:xfrm>
              <a:off x="4549" y="1717"/>
              <a:ext cx="2643" cy="717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67666" tIns="33833" rIns="67666" bIns="33833">
              <a:spAutoFit/>
            </a:bodyPr>
            <a:lstStyle/>
            <a:p>
              <a:pPr algn="ctr"/>
              <a:r>
                <a:rPr lang="pl-PL" altLang="ko-KR" sz="900" b="1" dirty="0" smtClean="0">
                  <a:solidFill>
                    <a:srgbClr val="000000"/>
                  </a:solidFill>
                  <a:ea typeface="Batang" pitchFamily="18" charset="-127"/>
                </a:rPr>
                <a:t>Konferencje, seminaria, warsztaty  z udziałem  partnerów zagranicznych, organizowane przez szkołę</a:t>
              </a:r>
              <a:endParaRPr lang="pl-PL" altLang="ko-KR" sz="900" b="1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70" name="Rectangle 36"/>
            <p:cNvSpPr>
              <a:spLocks noChangeArrowheads="1"/>
            </p:cNvSpPr>
            <p:nvPr/>
          </p:nvSpPr>
          <p:spPr bwMode="auto">
            <a:xfrm>
              <a:off x="6969" y="3476"/>
              <a:ext cx="2082" cy="643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67666" tIns="33833" rIns="67666" bIns="33833" anchor="ctr"/>
            <a:lstStyle/>
            <a:p>
              <a:pPr algn="ctr"/>
              <a:r>
                <a:rPr lang="pl-PL" altLang="ko-KR" sz="900" b="1" dirty="0" smtClean="0">
                  <a:solidFill>
                    <a:srgbClr val="000000"/>
                  </a:solidFill>
                  <a:ea typeface="Batang" pitchFamily="18" charset="-127"/>
                </a:rPr>
                <a:t>Wytypowanie koordynatora (-ów) </a:t>
              </a:r>
            </a:p>
            <a:p>
              <a:pPr algn="ctr"/>
              <a:r>
                <a:rPr lang="pl-PL" altLang="ko-KR" sz="900" b="1" dirty="0" smtClean="0">
                  <a:solidFill>
                    <a:srgbClr val="000000"/>
                  </a:solidFill>
                  <a:ea typeface="Batang" pitchFamily="18" charset="-127"/>
                </a:rPr>
                <a:t>ds. współpracy  międzynarodowej</a:t>
              </a:r>
              <a:endParaRPr lang="pl-PL" altLang="ko-KR" sz="900" b="1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71" name="Rectangle 37"/>
            <p:cNvSpPr>
              <a:spLocks noChangeArrowheads="1"/>
            </p:cNvSpPr>
            <p:nvPr/>
          </p:nvSpPr>
          <p:spPr bwMode="auto">
            <a:xfrm>
              <a:off x="8135" y="8603"/>
              <a:ext cx="2876" cy="747"/>
            </a:xfrm>
            <a:prstGeom prst="rect">
              <a:avLst/>
            </a:prstGeom>
            <a:solidFill>
              <a:srgbClr val="FF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67666" tIns="33833" rIns="67666" bIns="33833" anchor="ctr"/>
            <a:lstStyle/>
            <a:p>
              <a:pPr algn="ctr"/>
              <a:r>
                <a:rPr lang="pl-PL" altLang="ko-KR" sz="900" b="1" dirty="0" smtClean="0">
                  <a:solidFill>
                    <a:srgbClr val="000000"/>
                  </a:solidFill>
                  <a:ea typeface="Batang" pitchFamily="18" charset="-127"/>
                </a:rPr>
                <a:t>System opieki uczniowskiej (tzw. Buddy System) </a:t>
              </a:r>
            </a:p>
            <a:p>
              <a:pPr algn="ctr"/>
              <a:r>
                <a:rPr lang="pl-PL" altLang="ko-KR" sz="900" b="1" dirty="0" smtClean="0">
                  <a:solidFill>
                    <a:srgbClr val="000000"/>
                  </a:solidFill>
                  <a:ea typeface="Batang" pitchFamily="18" charset="-127"/>
                </a:rPr>
                <a:t>nad  uczniami z zagranicy przyjeżdżającymi w </a:t>
              </a:r>
            </a:p>
            <a:p>
              <a:pPr algn="ctr"/>
              <a:r>
                <a:rPr lang="pl-PL" altLang="ko-KR" sz="900" b="1" dirty="0" smtClean="0">
                  <a:solidFill>
                    <a:srgbClr val="000000"/>
                  </a:solidFill>
                  <a:ea typeface="Batang" pitchFamily="18" charset="-127"/>
                </a:rPr>
                <a:t>ramach wymian (wspólnie z rodzicami)</a:t>
              </a:r>
              <a:endParaRPr lang="pl-PL" altLang="ko-KR" sz="900" b="1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72" name="Rectangle 38"/>
            <p:cNvSpPr>
              <a:spLocks noChangeArrowheads="1"/>
            </p:cNvSpPr>
            <p:nvPr/>
          </p:nvSpPr>
          <p:spPr bwMode="auto">
            <a:xfrm>
              <a:off x="9517" y="4596"/>
              <a:ext cx="2386" cy="697"/>
            </a:xfrm>
            <a:prstGeom prst="rect">
              <a:avLst/>
            </a:prstGeom>
            <a:solidFill>
              <a:srgbClr val="FF99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67666" tIns="33833" rIns="67666" bIns="33833" anchor="ctr"/>
            <a:lstStyle/>
            <a:p>
              <a:pPr algn="ctr"/>
              <a:r>
                <a:rPr lang="pl-PL" altLang="ko-KR" sz="900" b="1" dirty="0" smtClean="0">
                  <a:solidFill>
                    <a:srgbClr val="000000"/>
                  </a:solidFill>
                  <a:ea typeface="Batang" pitchFamily="18" charset="-127"/>
                </a:rPr>
                <a:t>Przygotowanie i organizacja wymian</a:t>
              </a:r>
            </a:p>
            <a:p>
              <a:pPr algn="ctr"/>
              <a:r>
                <a:rPr lang="pl-PL" altLang="ko-KR" sz="900" b="1" dirty="0" smtClean="0">
                  <a:solidFill>
                    <a:srgbClr val="000000"/>
                  </a:solidFill>
                  <a:ea typeface="Batang" pitchFamily="18" charset="-127"/>
                </a:rPr>
                <a:t>uczniowskich i kadry  (logistyka, </a:t>
              </a:r>
            </a:p>
            <a:p>
              <a:pPr algn="ctr"/>
              <a:r>
                <a:rPr lang="pl-PL" altLang="ko-KR" sz="900" b="1" dirty="0" smtClean="0">
                  <a:solidFill>
                    <a:srgbClr val="000000"/>
                  </a:solidFill>
                  <a:ea typeface="Batang" pitchFamily="18" charset="-127"/>
                </a:rPr>
                <a:t>program kulturalny, itp.)</a:t>
              </a:r>
              <a:endParaRPr lang="pl-PL" altLang="ko-KR" sz="900" b="1" dirty="0">
                <a:solidFill>
                  <a:srgbClr val="000000"/>
                </a:solidFill>
                <a:ea typeface="Batang" pitchFamily="18" charset="-127"/>
              </a:endParaRPr>
            </a:p>
          </p:txBody>
        </p:sp>
        <p:sp>
          <p:nvSpPr>
            <p:cNvPr id="73" name="Text Box 39"/>
            <p:cNvSpPr txBox="1">
              <a:spLocks noChangeArrowheads="1"/>
            </p:cNvSpPr>
            <p:nvPr/>
          </p:nvSpPr>
          <p:spPr bwMode="auto">
            <a:xfrm>
              <a:off x="1858" y="3633"/>
              <a:ext cx="2045" cy="739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square" lIns="67666" tIns="33833" rIns="67666" bIns="33833">
              <a:spAutoFit/>
            </a:bodyPr>
            <a:lstStyle/>
            <a:p>
              <a:pPr algn="ctr"/>
              <a:r>
                <a:rPr lang="pl-PL" sz="900" b="1" dirty="0" smtClean="0">
                  <a:solidFill>
                    <a:srgbClr val="000000"/>
                  </a:solidFill>
                  <a:ea typeface="Batang" pitchFamily="18" charset="-127"/>
                </a:rPr>
                <a:t>Udział kadry nauczycielskiej</a:t>
              </a:r>
            </a:p>
            <a:p>
              <a:pPr algn="ctr"/>
              <a:r>
                <a:rPr lang="pl-PL" sz="900" b="1" dirty="0" smtClean="0">
                  <a:solidFill>
                    <a:srgbClr val="000000"/>
                  </a:solidFill>
                  <a:ea typeface="Batang" pitchFamily="18" charset="-127"/>
                </a:rPr>
                <a:t>i administracyjnej w sieciach </a:t>
              </a:r>
            </a:p>
            <a:p>
              <a:pPr algn="ctr"/>
              <a:r>
                <a:rPr lang="pl-PL" sz="900" b="1" dirty="0" smtClean="0">
                  <a:solidFill>
                    <a:srgbClr val="000000"/>
                  </a:solidFill>
                  <a:ea typeface="Batang" pitchFamily="18" charset="-127"/>
                </a:rPr>
                <a:t>współpracy międzynarodowej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0227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511628" y="1066994"/>
            <a:ext cx="8216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</a:pPr>
            <a:endParaRPr lang="pl-PL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/>
        </p:spPr>
        <p:txBody>
          <a:bodyPr vert="horz" lIns="68580" tIns="34290" rIns="68580" bIns="3429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PRZYGOTOWANIE DO OPRACOWANIA STRATEGII INTERNACJONALIZACJI ZSP</a:t>
            </a:r>
            <a:endParaRPr lang="pl-PL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363287" y="1695796"/>
            <a:ext cx="6284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</p:txBody>
      </p:sp>
      <p:pic>
        <p:nvPicPr>
          <p:cNvPr id="5" name="Picture 2" descr="Znalezione obrazy dla zapytania logo frse do pobran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49" y="809900"/>
            <a:ext cx="12858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1.gstatic.com/images?q=tbn:ANd9GcQ_Ab09FZfl-zrYTyd7cFwdiartw0q_UhMkIdsPfslAK8uNZ5_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828" y="810489"/>
            <a:ext cx="2016224" cy="4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" name="Group 5"/>
          <p:cNvGrpSpPr>
            <a:grpSpLocks noGrp="1" noChangeAspect="1"/>
          </p:cNvGrpSpPr>
          <p:nvPr/>
        </p:nvGrpSpPr>
        <p:grpSpPr bwMode="auto">
          <a:xfrm>
            <a:off x="350176" y="1844823"/>
            <a:ext cx="8687149" cy="3816425"/>
            <a:chOff x="582" y="2524"/>
            <a:chExt cx="4890" cy="825"/>
          </a:xfrm>
        </p:grpSpPr>
        <p:sp>
          <p:nvSpPr>
            <p:cNvPr id="40" name="AutoShape 4"/>
            <p:cNvSpPr>
              <a:spLocks noChangeAspect="1" noChangeArrowheads="1" noTextEdit="1"/>
            </p:cNvSpPr>
            <p:nvPr/>
          </p:nvSpPr>
          <p:spPr bwMode="auto">
            <a:xfrm>
              <a:off x="608" y="2524"/>
              <a:ext cx="4864" cy="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1" name="Rectangle 6"/>
            <p:cNvSpPr>
              <a:spLocks noChangeArrowheads="1"/>
            </p:cNvSpPr>
            <p:nvPr/>
          </p:nvSpPr>
          <p:spPr bwMode="auto">
            <a:xfrm>
              <a:off x="5279" y="3171"/>
              <a:ext cx="90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Rectangle 7"/>
            <p:cNvSpPr>
              <a:spLocks noChangeArrowheads="1"/>
            </p:cNvSpPr>
            <p:nvPr/>
          </p:nvSpPr>
          <p:spPr bwMode="auto">
            <a:xfrm>
              <a:off x="582" y="2614"/>
              <a:ext cx="749" cy="434"/>
            </a:xfrm>
            <a:prstGeom prst="rect">
              <a:avLst/>
            </a:prstGeom>
            <a:noFill/>
            <a:ln w="49213" cap="rnd">
              <a:solidFill>
                <a:srgbClr val="73737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3" name="Rectangle 9"/>
            <p:cNvSpPr>
              <a:spLocks noChangeArrowheads="1"/>
            </p:cNvSpPr>
            <p:nvPr/>
          </p:nvSpPr>
          <p:spPr bwMode="auto">
            <a:xfrm>
              <a:off x="1171" y="2661"/>
              <a:ext cx="115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Rectangle 10"/>
            <p:cNvSpPr>
              <a:spLocks noChangeArrowheads="1"/>
            </p:cNvSpPr>
            <p:nvPr/>
          </p:nvSpPr>
          <p:spPr bwMode="auto">
            <a:xfrm>
              <a:off x="608" y="2680"/>
              <a:ext cx="730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altLang="pl-PL" sz="2000" b="1" dirty="0" smtClean="0">
                  <a:solidFill>
                    <a:srgbClr val="000000"/>
                  </a:solidFill>
                </a:rPr>
                <a:t>WKŁAD / NAKŁADY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(ludzkie,</a:t>
              </a:r>
              <a:r>
                <a:rPr kumimoji="0" lang="pl-PL" altLang="pl-PL" sz="14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finansowe,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altLang="pl-PL" sz="1400" b="1" dirty="0" smtClean="0">
                  <a:solidFill>
                    <a:srgbClr val="000000"/>
                  </a:solidFill>
                </a:rPr>
                <a:t>o</a:t>
              </a:r>
              <a:r>
                <a:rPr lang="pl-PL" altLang="pl-PL" sz="1400" b="1" baseline="0" dirty="0" smtClean="0">
                  <a:solidFill>
                    <a:srgbClr val="000000"/>
                  </a:solidFill>
                </a:rPr>
                <a:t>rganizacyjne</a:t>
              </a:r>
              <a:endParaRPr lang="pl-PL" altLang="pl-PL" sz="1400" b="1" dirty="0" smtClean="0">
                <a:solidFill>
                  <a:srgbClr val="000000"/>
                </a:solidFill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altLang="pl-PL" sz="1400" b="1" dirty="0" smtClean="0">
                  <a:solidFill>
                    <a:srgbClr val="000000"/>
                  </a:solidFill>
                </a:rPr>
                <a:t>sprzętowe)</a:t>
              </a:r>
              <a:r>
                <a:rPr kumimoji="0" lang="pl-PL" altLang="pl-PL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pl-PL" alt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5" name="Rectangle 11"/>
            <p:cNvSpPr>
              <a:spLocks noChangeArrowheads="1"/>
            </p:cNvSpPr>
            <p:nvPr/>
          </p:nvSpPr>
          <p:spPr bwMode="auto">
            <a:xfrm>
              <a:off x="1159" y="2961"/>
              <a:ext cx="110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Rectangle 12"/>
            <p:cNvSpPr>
              <a:spLocks noChangeArrowheads="1"/>
            </p:cNvSpPr>
            <p:nvPr/>
          </p:nvSpPr>
          <p:spPr bwMode="auto">
            <a:xfrm>
              <a:off x="1742" y="2616"/>
              <a:ext cx="843" cy="432"/>
            </a:xfrm>
            <a:prstGeom prst="rect">
              <a:avLst/>
            </a:prstGeom>
            <a:noFill/>
            <a:ln w="49213" cap="rnd">
              <a:solidFill>
                <a:srgbClr val="73737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7" name="Rectangle 14"/>
            <p:cNvSpPr>
              <a:spLocks noChangeArrowheads="1"/>
            </p:cNvSpPr>
            <p:nvPr/>
          </p:nvSpPr>
          <p:spPr bwMode="auto">
            <a:xfrm>
              <a:off x="2443" y="2661"/>
              <a:ext cx="115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Rectangle 15"/>
            <p:cNvSpPr>
              <a:spLocks noChangeArrowheads="1"/>
            </p:cNvSpPr>
            <p:nvPr/>
          </p:nvSpPr>
          <p:spPr bwMode="auto">
            <a:xfrm>
              <a:off x="1783" y="2734"/>
              <a:ext cx="811" cy="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altLang="pl-PL" sz="2000" b="1" dirty="0" smtClean="0">
                  <a:solidFill>
                    <a:srgbClr val="000000"/>
                  </a:solidFill>
                </a:rPr>
                <a:t>DZIAŁANIA </a:t>
              </a:r>
              <a:r>
                <a:rPr lang="pl-PL" altLang="pl-PL" sz="1400" b="1" dirty="0" smtClean="0">
                  <a:solidFill>
                    <a:srgbClr val="000000"/>
                  </a:solidFill>
                </a:rPr>
                <a:t>(Aktywności, Akcje i Inicjatywy)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altLang="pl-PL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altLang="pl-PL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9" name="Rectangle 16"/>
            <p:cNvSpPr>
              <a:spLocks noChangeArrowheads="1"/>
            </p:cNvSpPr>
            <p:nvPr/>
          </p:nvSpPr>
          <p:spPr bwMode="auto">
            <a:xfrm>
              <a:off x="2390" y="2936"/>
              <a:ext cx="110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Rectangle 17"/>
            <p:cNvSpPr>
              <a:spLocks noChangeArrowheads="1"/>
            </p:cNvSpPr>
            <p:nvPr/>
          </p:nvSpPr>
          <p:spPr bwMode="auto">
            <a:xfrm>
              <a:off x="2934" y="2607"/>
              <a:ext cx="749" cy="441"/>
            </a:xfrm>
            <a:prstGeom prst="rect">
              <a:avLst/>
            </a:prstGeom>
            <a:noFill/>
            <a:ln w="49213" cap="rnd">
              <a:solidFill>
                <a:srgbClr val="73737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1" name="Rectangle 19"/>
            <p:cNvSpPr>
              <a:spLocks noChangeArrowheads="1"/>
            </p:cNvSpPr>
            <p:nvPr/>
          </p:nvSpPr>
          <p:spPr bwMode="auto">
            <a:xfrm>
              <a:off x="3512" y="2661"/>
              <a:ext cx="115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Rectangle 20"/>
            <p:cNvSpPr>
              <a:spLocks noChangeArrowheads="1"/>
            </p:cNvSpPr>
            <p:nvPr/>
          </p:nvSpPr>
          <p:spPr bwMode="auto">
            <a:xfrm>
              <a:off x="2958" y="2742"/>
              <a:ext cx="669" cy="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altLang="pl-PL" sz="2000" b="1" dirty="0" smtClean="0">
                  <a:solidFill>
                    <a:srgbClr val="000000"/>
                  </a:solidFill>
                </a:rPr>
                <a:t>WYNIKI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altLang="pl-PL" sz="1400" b="1" dirty="0" smtClean="0">
                  <a:solidFill>
                    <a:srgbClr val="000000"/>
                  </a:solidFill>
                </a:rPr>
                <a:t>(ilościowe i jakościowe)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pl-PL" altLang="pl-PL" sz="2000" b="1" dirty="0" smtClean="0">
                <a:solidFill>
                  <a:srgbClr val="000000"/>
                </a:solidFill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altLang="pl-PL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Rectangle 21"/>
            <p:cNvSpPr>
              <a:spLocks noChangeArrowheads="1"/>
            </p:cNvSpPr>
            <p:nvPr/>
          </p:nvSpPr>
          <p:spPr bwMode="auto">
            <a:xfrm>
              <a:off x="3517" y="2961"/>
              <a:ext cx="110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Rectangle 22"/>
            <p:cNvSpPr>
              <a:spLocks noChangeArrowheads="1"/>
            </p:cNvSpPr>
            <p:nvPr/>
          </p:nvSpPr>
          <p:spPr bwMode="auto">
            <a:xfrm>
              <a:off x="3557" y="2961"/>
              <a:ext cx="110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Rectangle 23"/>
            <p:cNvSpPr>
              <a:spLocks noChangeArrowheads="1"/>
            </p:cNvSpPr>
            <p:nvPr/>
          </p:nvSpPr>
          <p:spPr bwMode="auto">
            <a:xfrm>
              <a:off x="4132" y="2607"/>
              <a:ext cx="1258" cy="441"/>
            </a:xfrm>
            <a:prstGeom prst="rect">
              <a:avLst/>
            </a:prstGeom>
            <a:noFill/>
            <a:ln w="49213" cap="rnd">
              <a:solidFill>
                <a:srgbClr val="73737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56" name="Rectangle 25"/>
            <p:cNvSpPr>
              <a:spLocks noChangeArrowheads="1"/>
            </p:cNvSpPr>
            <p:nvPr/>
          </p:nvSpPr>
          <p:spPr bwMode="auto">
            <a:xfrm>
              <a:off x="5156" y="2661"/>
              <a:ext cx="115" cy="2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pl-PL" altLang="pl-PL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Rectangle 26"/>
            <p:cNvSpPr>
              <a:spLocks noChangeArrowheads="1"/>
            </p:cNvSpPr>
            <p:nvPr/>
          </p:nvSpPr>
          <p:spPr bwMode="auto">
            <a:xfrm>
              <a:off x="4174" y="2644"/>
              <a:ext cx="113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pl-PL" altLang="pl-PL" sz="2400" b="1" dirty="0" smtClean="0">
                  <a:solidFill>
                    <a:srgbClr val="000000"/>
                  </a:solidFill>
                </a:rPr>
                <a:t>STRATEGIA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altLang="pl-PL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</a:pPr>
              <a:r>
                <a:rPr lang="pl-PL" altLang="pl-PL" sz="1600" b="1" dirty="0" smtClean="0">
                  <a:solidFill>
                    <a:srgbClr val="000000"/>
                  </a:solidFill>
                </a:rPr>
                <a:t> REALIZACJA CELU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pl-PL" altLang="pl-PL" sz="1600" b="1" dirty="0" smtClean="0">
                  <a:solidFill>
                    <a:srgbClr val="000000"/>
                  </a:solidFill>
                </a:rPr>
                <a:t>  STRATEGICZNEGO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endParaRPr lang="pl-PL" altLang="pl-PL" sz="1600" b="1" dirty="0" smtClean="0">
                <a:solidFill>
                  <a:srgbClr val="000000"/>
                </a:solidFill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Char char="-"/>
                <a:tabLst/>
              </a:pPr>
              <a:r>
                <a:rPr kumimoji="0" lang="pl-PL" altLang="pl-PL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REALIZACJA CELU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pl-PL" altLang="pl-PL" sz="1600" b="1" dirty="0" smtClean="0">
                  <a:solidFill>
                    <a:srgbClr val="000000"/>
                  </a:solidFill>
                </a:rPr>
                <a:t> </a:t>
              </a:r>
              <a:r>
                <a:rPr kumimoji="0" lang="pl-PL" altLang="pl-PL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OPERACYJNEGO</a:t>
              </a:r>
            </a:p>
          </p:txBody>
        </p:sp>
        <p:sp>
          <p:nvSpPr>
            <p:cNvPr id="58" name="Rectangle 27"/>
            <p:cNvSpPr>
              <a:spLocks noChangeArrowheads="1"/>
            </p:cNvSpPr>
            <p:nvPr/>
          </p:nvSpPr>
          <p:spPr bwMode="auto">
            <a:xfrm>
              <a:off x="4994" y="2961"/>
              <a:ext cx="110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 </a:t>
              </a:r>
              <a:endParaRPr kumimoji="0" lang="pl-PL" altLang="pl-P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Freeform 29"/>
            <p:cNvSpPr>
              <a:spLocks/>
            </p:cNvSpPr>
            <p:nvPr/>
          </p:nvSpPr>
          <p:spPr bwMode="auto">
            <a:xfrm>
              <a:off x="1404" y="2709"/>
              <a:ext cx="274" cy="304"/>
            </a:xfrm>
            <a:custGeom>
              <a:avLst/>
              <a:gdLst>
                <a:gd name="T0" fmla="*/ 140 w 187"/>
                <a:gd name="T1" fmla="*/ 0 h 304"/>
                <a:gd name="T2" fmla="*/ 140 w 187"/>
                <a:gd name="T3" fmla="*/ 76 h 304"/>
                <a:gd name="T4" fmla="*/ 0 w 187"/>
                <a:gd name="T5" fmla="*/ 76 h 304"/>
                <a:gd name="T6" fmla="*/ 0 w 187"/>
                <a:gd name="T7" fmla="*/ 228 h 304"/>
                <a:gd name="T8" fmla="*/ 140 w 187"/>
                <a:gd name="T9" fmla="*/ 228 h 304"/>
                <a:gd name="T10" fmla="*/ 140 w 187"/>
                <a:gd name="T11" fmla="*/ 304 h 304"/>
                <a:gd name="T12" fmla="*/ 187 w 187"/>
                <a:gd name="T13" fmla="*/ 152 h 304"/>
                <a:gd name="T14" fmla="*/ 140 w 187"/>
                <a:gd name="T15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" h="304">
                  <a:moveTo>
                    <a:pt x="140" y="0"/>
                  </a:moveTo>
                  <a:lnTo>
                    <a:pt x="140" y="76"/>
                  </a:lnTo>
                  <a:lnTo>
                    <a:pt x="0" y="76"/>
                  </a:lnTo>
                  <a:lnTo>
                    <a:pt x="0" y="228"/>
                  </a:lnTo>
                  <a:lnTo>
                    <a:pt x="140" y="228"/>
                  </a:lnTo>
                  <a:lnTo>
                    <a:pt x="140" y="304"/>
                  </a:lnTo>
                  <a:lnTo>
                    <a:pt x="187" y="152"/>
                  </a:lnTo>
                  <a:lnTo>
                    <a:pt x="140" y="0"/>
                  </a:lnTo>
                  <a:close/>
                </a:path>
              </a:pathLst>
            </a:custGeom>
            <a:noFill/>
            <a:ln w="36513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5" name="Freeform 32"/>
            <p:cNvSpPr>
              <a:spLocks/>
            </p:cNvSpPr>
            <p:nvPr/>
          </p:nvSpPr>
          <p:spPr bwMode="auto">
            <a:xfrm>
              <a:off x="3763" y="2704"/>
              <a:ext cx="313" cy="304"/>
            </a:xfrm>
            <a:custGeom>
              <a:avLst/>
              <a:gdLst>
                <a:gd name="T0" fmla="*/ 205 w 273"/>
                <a:gd name="T1" fmla="*/ 0 h 304"/>
                <a:gd name="T2" fmla="*/ 205 w 273"/>
                <a:gd name="T3" fmla="*/ 76 h 304"/>
                <a:gd name="T4" fmla="*/ 0 w 273"/>
                <a:gd name="T5" fmla="*/ 76 h 304"/>
                <a:gd name="T6" fmla="*/ 0 w 273"/>
                <a:gd name="T7" fmla="*/ 228 h 304"/>
                <a:gd name="T8" fmla="*/ 205 w 273"/>
                <a:gd name="T9" fmla="*/ 228 h 304"/>
                <a:gd name="T10" fmla="*/ 205 w 273"/>
                <a:gd name="T11" fmla="*/ 304 h 304"/>
                <a:gd name="T12" fmla="*/ 273 w 273"/>
                <a:gd name="T13" fmla="*/ 152 h 304"/>
                <a:gd name="T14" fmla="*/ 205 w 273"/>
                <a:gd name="T15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3" h="304">
                  <a:moveTo>
                    <a:pt x="205" y="0"/>
                  </a:moveTo>
                  <a:lnTo>
                    <a:pt x="205" y="76"/>
                  </a:lnTo>
                  <a:lnTo>
                    <a:pt x="0" y="76"/>
                  </a:lnTo>
                  <a:lnTo>
                    <a:pt x="0" y="228"/>
                  </a:lnTo>
                  <a:lnTo>
                    <a:pt x="205" y="228"/>
                  </a:lnTo>
                  <a:lnTo>
                    <a:pt x="205" y="304"/>
                  </a:lnTo>
                  <a:lnTo>
                    <a:pt x="273" y="152"/>
                  </a:lnTo>
                  <a:lnTo>
                    <a:pt x="205" y="0"/>
                  </a:lnTo>
                  <a:close/>
                </a:path>
              </a:pathLst>
            </a:custGeom>
            <a:noFill/>
            <a:ln w="36513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63" name="Freeform 35"/>
            <p:cNvSpPr>
              <a:spLocks/>
            </p:cNvSpPr>
            <p:nvPr/>
          </p:nvSpPr>
          <p:spPr bwMode="auto">
            <a:xfrm>
              <a:off x="2648" y="2719"/>
              <a:ext cx="246" cy="304"/>
            </a:xfrm>
            <a:custGeom>
              <a:avLst/>
              <a:gdLst>
                <a:gd name="T0" fmla="*/ 140 w 187"/>
                <a:gd name="T1" fmla="*/ 0 h 304"/>
                <a:gd name="T2" fmla="*/ 140 w 187"/>
                <a:gd name="T3" fmla="*/ 76 h 304"/>
                <a:gd name="T4" fmla="*/ 0 w 187"/>
                <a:gd name="T5" fmla="*/ 76 h 304"/>
                <a:gd name="T6" fmla="*/ 0 w 187"/>
                <a:gd name="T7" fmla="*/ 228 h 304"/>
                <a:gd name="T8" fmla="*/ 140 w 187"/>
                <a:gd name="T9" fmla="*/ 228 h 304"/>
                <a:gd name="T10" fmla="*/ 140 w 187"/>
                <a:gd name="T11" fmla="*/ 304 h 304"/>
                <a:gd name="T12" fmla="*/ 187 w 187"/>
                <a:gd name="T13" fmla="*/ 152 h 304"/>
                <a:gd name="T14" fmla="*/ 140 w 187"/>
                <a:gd name="T15" fmla="*/ 0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7" h="304">
                  <a:moveTo>
                    <a:pt x="140" y="0"/>
                  </a:moveTo>
                  <a:lnTo>
                    <a:pt x="140" y="76"/>
                  </a:lnTo>
                  <a:lnTo>
                    <a:pt x="0" y="76"/>
                  </a:lnTo>
                  <a:lnTo>
                    <a:pt x="0" y="228"/>
                  </a:lnTo>
                  <a:lnTo>
                    <a:pt x="140" y="228"/>
                  </a:lnTo>
                  <a:lnTo>
                    <a:pt x="140" y="304"/>
                  </a:lnTo>
                  <a:lnTo>
                    <a:pt x="187" y="152"/>
                  </a:lnTo>
                  <a:lnTo>
                    <a:pt x="140" y="0"/>
                  </a:lnTo>
                  <a:close/>
                </a:path>
              </a:pathLst>
            </a:custGeom>
            <a:noFill/>
            <a:ln w="36513" cap="rnd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68" name="pole tekstowe 67"/>
          <p:cNvSpPr txBox="1"/>
          <p:nvPr/>
        </p:nvSpPr>
        <p:spPr>
          <a:xfrm>
            <a:off x="1161036" y="4755857"/>
            <a:ext cx="67687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rgbClr val="FF0000"/>
                </a:solidFill>
              </a:rPr>
              <a:t> PUNKTEM WYJŚCIA DLA WSZELKICH  DZIAŁAŃ W OBSZARZE UMIĘDZYNARODOWIENIA JEST STRATEGIA I JEJ CELE, JAKIE SOBIE ZAŁOŻYLIŚMY</a:t>
            </a:r>
            <a:endParaRPr lang="pl-PL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27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9027" y="103908"/>
            <a:ext cx="4520046" cy="6285383"/>
          </a:xfrm>
          <a:prstGeom prst="rect">
            <a:avLst/>
          </a:prstGeom>
        </p:spPr>
      </p:pic>
      <p:pic>
        <p:nvPicPr>
          <p:cNvPr id="3" name="Picture 2" descr="Znalezione obrazy dla zapytania logo frse do pobran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49" y="72144"/>
            <a:ext cx="12858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encrypted-tbn1.gstatic.com/images?q=tbn:ANd9GcQ_Ab09FZfl-zrYTyd7cFwdiartw0q_UhMkIdsPfslAK8uNZ5_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828" y="93515"/>
            <a:ext cx="2016224" cy="4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09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Call_EACA012015_korekta_PL.pdf - Mozilla Firefox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7135" y="613063"/>
            <a:ext cx="6356425" cy="5611091"/>
          </a:xfrm>
          <a:prstGeom prst="rect">
            <a:avLst/>
          </a:prstGeom>
        </p:spPr>
      </p:pic>
      <p:pic>
        <p:nvPicPr>
          <p:cNvPr id="3" name="Picture 2" descr="Znalezione obrazy dla zapytania logo frse do pobran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49" y="72144"/>
            <a:ext cx="12858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encrypted-tbn1.gstatic.com/images?q=tbn:ANd9GcQ_Ab09FZfl-zrYTyd7cFwdiartw0q_UhMkIdsPfslAK8uNZ5_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828" y="93515"/>
            <a:ext cx="2016224" cy="4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48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nalezione obrazy dla zapytania logo frse do pobran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49" y="72144"/>
            <a:ext cx="12858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encrypted-tbn1.gstatic.com/images?q=tbn:ANd9GcQ_Ab09FZfl-zrYTyd7cFwdiartw0q_UhMkIdsPfslAK8uNZ5_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828" y="93515"/>
            <a:ext cx="2016224" cy="4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ostokąt 4"/>
          <p:cNvSpPr/>
          <p:nvPr/>
        </p:nvSpPr>
        <p:spPr>
          <a:xfrm>
            <a:off x="578069" y="940704"/>
            <a:ext cx="78091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>
                <a:latin typeface="Times New Roman" pitchFamily="18" charset="0"/>
                <a:cs typeface="Times New Roman" pitchFamily="18" charset="0"/>
              </a:rPr>
              <a:t>Umiędzynarodowienie w kryteriach oceny wniosku</a:t>
            </a:r>
            <a:endParaRPr lang="pl-PL" sz="2800" dirty="0"/>
          </a:p>
        </p:txBody>
      </p:sp>
      <p:sp>
        <p:nvSpPr>
          <p:cNvPr id="6" name="Prostokąt 5"/>
          <p:cNvSpPr/>
          <p:nvPr/>
        </p:nvSpPr>
        <p:spPr>
          <a:xfrm>
            <a:off x="451945" y="1681655"/>
            <a:ext cx="7378262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Zaproszenie, p. 3, Cele i opis</a:t>
            </a: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„.. rozwijanie podejścia międzynarodowego w całej organizacji wysyłającej, np. poprzez nawiązywanie kontaktów z podmiotami w innych krajach, propagowanie nauki języków obcych oraz wykraczanie poza krajowe podejście do kształcenia i szkolenia zawodowego.”</a:t>
            </a: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Zaproszenie, p. 6.2, Kryteria przyznania karty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na ile wcześniejsze doświadczenia „.. Świadczą o strategicznym podejściu do działań międzynarodowych?”.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- adekwatność strategii umiędzynarodowienia instytucji:</a:t>
            </a:r>
          </a:p>
          <a:p>
            <a:pPr lvl="1" indent="-342900">
              <a:buFont typeface="Wingdings" pitchFamily="2" charset="2"/>
              <a:buChar char="§"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Trwałość rozwijania międzynarodowego wymiaru działalności</a:t>
            </a:r>
          </a:p>
          <a:p>
            <a:pPr lvl="1" indent="-342900">
              <a:buFont typeface="Wingdings" pitchFamily="2" charset="2"/>
              <a:buChar char="§"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Długookresowość </a:t>
            </a:r>
          </a:p>
          <a:p>
            <a:pPr lvl="1" indent="-342900">
              <a:buFont typeface="Wingdings" pitchFamily="2" charset="2"/>
              <a:buChar char="§"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Wpływ na  rozwój programów nauczania i umiejętności w odniesieniu do potrzeb rynku pracy</a:t>
            </a:r>
          </a:p>
          <a:p>
            <a:pPr lvl="1" indent="-342900">
              <a:buFont typeface="Wingdings" pitchFamily="2" charset="2"/>
              <a:buChar char="§"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Realność celów strategicznych, operacyjnych i proponowanych działań (zasada SMART)</a:t>
            </a:r>
          </a:p>
          <a:p>
            <a:pPr lvl="1" indent="-342900">
              <a:buFont typeface="Wingdings" pitchFamily="2" charset="2"/>
              <a:buChar char="§"/>
            </a:pP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Wpływ mobilności osób uczących się i kadry na programy nauczania </a:t>
            </a: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48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511628" y="1066994"/>
            <a:ext cx="8216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</a:pPr>
            <a:endParaRPr lang="pl-PL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/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 POTRZEB</a:t>
            </a:r>
            <a:endParaRPr lang="pl-PL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1363287" y="1695796"/>
            <a:ext cx="6284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/>
          </a:p>
        </p:txBody>
      </p:sp>
      <p:pic>
        <p:nvPicPr>
          <p:cNvPr id="5" name="Picture 2" descr="Znalezione obrazy dla zapytania logo frse do pobran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49" y="861855"/>
            <a:ext cx="12858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1.gstatic.com/images?q=tbn:ANd9GcQ_Ab09FZfl-zrYTyd7cFwdiartw0q_UhMkIdsPfslAK8uNZ5_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828" y="883226"/>
            <a:ext cx="2016224" cy="4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/>
          <p:cNvSpPr txBox="1"/>
          <p:nvPr/>
        </p:nvSpPr>
        <p:spPr>
          <a:xfrm>
            <a:off x="861849" y="2112579"/>
            <a:ext cx="342593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doświadczenie</a:t>
            </a:r>
          </a:p>
          <a:p>
            <a:endParaRPr lang="pl-PL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zasoby - kadra</a:t>
            </a:r>
          </a:p>
          <a:p>
            <a:endParaRPr lang="pl-PL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pl-PL" sz="3200" dirty="0" smtClean="0">
                <a:latin typeface="Times New Roman" pitchFamily="18" charset="0"/>
                <a:cs typeface="Times New Roman" pitchFamily="18" charset="0"/>
              </a:rPr>
              <a:t> diagnoza potrzeb</a:t>
            </a:r>
          </a:p>
        </p:txBody>
      </p:sp>
    </p:spTree>
    <p:extLst>
      <p:ext uri="{BB962C8B-B14F-4D97-AF65-F5344CB8AC3E}">
        <p14:creationId xmlns:p14="http://schemas.microsoft.com/office/powerpoint/2010/main" val="180227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511628" y="1066994"/>
            <a:ext cx="8216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</a:pPr>
            <a:endParaRPr lang="pl-PL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/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POWOŁANIE ZESPOŁU</a:t>
            </a:r>
            <a:endParaRPr lang="pl-PL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Znalezione obrazy dla zapytania logo frse do pobran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49" y="861855"/>
            <a:ext cx="12858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1.gstatic.com/images?q=tbn:ANd9GcQ_Ab09FZfl-zrYTyd7cFwdiartw0q_UhMkIdsPfslAK8uNZ5_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828" y="883226"/>
            <a:ext cx="2016224" cy="4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363385" y="2046120"/>
            <a:ext cx="826225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zarządzenie dyrektora szkoły w sprawie powołania zespołu do opracowania strategii internacjonalizacji ZSP,</a:t>
            </a:r>
          </a:p>
          <a:p>
            <a:pPr algn="just"/>
            <a:endParaRPr lang="pl-PL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ü"/>
            </a:pPr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określenie celów – cele strategiczne, </a:t>
            </a:r>
          </a:p>
          <a:p>
            <a:pPr algn="just"/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cele operacyjne, </a:t>
            </a:r>
          </a:p>
          <a:p>
            <a:pPr algn="just"/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działania</a:t>
            </a:r>
          </a:p>
          <a:p>
            <a:pPr algn="just"/>
            <a:r>
              <a:rPr lang="pl-PL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</a:p>
          <a:p>
            <a:pPr algn="just">
              <a:buFont typeface="Arial" pitchFamily="34" charset="0"/>
              <a:buChar char="•"/>
            </a:pPr>
            <a:endParaRPr lang="pl-PL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200000"/>
              </a:lnSpc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27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511628" y="1066994"/>
            <a:ext cx="8216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</a:pPr>
            <a:endParaRPr lang="pl-PL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/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 STRATEGICZNY, CELE OPERACYJNE, DZIAŁANIA - PRZYKŁAD </a:t>
            </a:r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Znalezione obrazy dla zapytania logo frse do pobran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49" y="861855"/>
            <a:ext cx="12858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1.gstatic.com/images?q=tbn:ANd9GcQ_Ab09FZfl-zrYTyd7cFwdiartw0q_UhMkIdsPfslAK8uNZ5_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828" y="883226"/>
            <a:ext cx="2016224" cy="4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363385" y="2046120"/>
            <a:ext cx="82622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200000"/>
              </a:lnSpc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57351" y="1486555"/>
            <a:ext cx="8187559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pl-PL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Cel strategiczny: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ntensyfikacja współpracy międzynarodowej.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Cele operacyjne:</a:t>
            </a:r>
            <a:endParaRPr kumimoji="0" lang="pl-PL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pozyskanie nowych partnerów,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podjęcie działań międzynarodowych w nowych obszarach kształcenia zawodowego,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rozwój mobilności kadry (nauczyciele i pracownicy administracji szkolnej),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zwiększenie liczby mobilności uczniów,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usprawnienie procesu pozyskiwania funduszy zewnętrznych.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Opis działań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l-PL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Mimo dużej liczby realizowanych przedsięwzięć z partnerami wywodzącymi się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z różnych krajów członkowskich Unii Europejskiej, istnieje potrzeba pozyskania nowych partnerów do realizowania wspólnych działań z zakresu mobilności edukacyjnej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……………….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27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511628" y="1066994"/>
            <a:ext cx="8216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</a:pPr>
            <a:endParaRPr lang="pl-PL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/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OPRACOWANIE STRATEGII INTERNACJONALIZACJI </a:t>
            </a:r>
          </a:p>
          <a:p>
            <a:r>
              <a:rPr lang="pl-P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ZSP w CHOJNIE </a:t>
            </a:r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Znalezione obrazy dla zapytania logo frse do pobran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49" y="861855"/>
            <a:ext cx="12858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1.gstatic.com/images?q=tbn:ANd9GcQ_Ab09FZfl-zrYTyd7cFwdiartw0q_UhMkIdsPfslAK8uNZ5_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828" y="883226"/>
            <a:ext cx="2016224" cy="4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363385" y="2046120"/>
            <a:ext cx="82622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200000"/>
              </a:lnSpc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73269" y="1535852"/>
            <a:ext cx="8450317" cy="3667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Strategia internacjonalizacji</a:t>
            </a:r>
            <a:endParaRPr lang="pl-PL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Zespołu Szkół </a:t>
            </a:r>
            <a:r>
              <a:rPr lang="pl-PL" sz="20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Ponadgimnazjalnych</a:t>
            </a:r>
            <a:endParaRPr lang="pl-PL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Chojnie</a:t>
            </a:r>
            <a:endParaRPr lang="pl-PL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Wprowadzenie.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Funkcjonowanie współpracy międzynarodowej w Zespole Szkół </a:t>
            </a:r>
            <a:r>
              <a:rPr lang="pl-PL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Ponadgimnazjalnych</a:t>
            </a:r>
            <a:r>
              <a:rPr lang="pl-PL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w Chojnie w latach 2006 – 2014.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Cele strategiczne, operacyjne i działania Zespołu Szkół </a:t>
            </a:r>
            <a:r>
              <a:rPr lang="pl-PL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Ponadgimnazjalnych</a:t>
            </a:r>
            <a:r>
              <a:rPr lang="pl-PL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</a:pPr>
            <a:r>
              <a:rPr lang="pl-PL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     w Chojnie w obszarze internacjonalizacji na lata 2015 – 2021.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</a:pPr>
            <a:r>
              <a:rPr lang="pl-PL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4.   Schemat organizacyjny realizacji zadań z obszaru współpracy międzynarodowej         w ZSP w Chojnie.</a:t>
            </a:r>
            <a:endParaRPr lang="pl-PL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27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zaokrąglony 1"/>
          <p:cNvSpPr/>
          <p:nvPr/>
        </p:nvSpPr>
        <p:spPr>
          <a:xfrm>
            <a:off x="831645" y="1469558"/>
            <a:ext cx="6898821" cy="2449286"/>
          </a:xfrm>
          <a:prstGeom prst="roundRect">
            <a:avLst/>
          </a:prstGeom>
          <a:effectLst>
            <a:reflection blurRad="6350" stA="50000" endA="275" endPos="40000" dist="1016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sp>
        <p:nvSpPr>
          <p:cNvPr id="4" name="pole tekstowe 3"/>
          <p:cNvSpPr txBox="1"/>
          <p:nvPr/>
        </p:nvSpPr>
        <p:spPr>
          <a:xfrm>
            <a:off x="1563833" y="2084910"/>
            <a:ext cx="54344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BAZA</a:t>
            </a:r>
          </a:p>
          <a:p>
            <a:endParaRPr lang="pl-PL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Znalezione obrazy dla zapytania logo frse do pobran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49" y="487783"/>
            <a:ext cx="12858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encrypted-tbn1.gstatic.com/images?q=tbn:ANd9GcQ_Ab09FZfl-zrYTyd7cFwdiartw0q_UhMkIdsPfslAK8uNZ5_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828" y="509154"/>
            <a:ext cx="2016224" cy="4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74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rostokąt 26"/>
          <p:cNvSpPr/>
          <p:nvPr/>
        </p:nvSpPr>
        <p:spPr>
          <a:xfrm>
            <a:off x="2864021" y="199798"/>
            <a:ext cx="2771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SCHEMAT ORGANIZACYJNY</a:t>
            </a:r>
            <a:endParaRPr lang="pl-PL" dirty="0"/>
          </a:p>
        </p:txBody>
      </p:sp>
      <p:pic>
        <p:nvPicPr>
          <p:cNvPr id="4" name="Picture 2" descr="Znalezione obrazy dla zapytania logo frse do pobran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49" y="186443"/>
            <a:ext cx="12858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encrypted-tbn1.gstatic.com/images?q=tbn:ANd9GcQ_Ab09FZfl-zrYTyd7cFwdiartw0q_UhMkIdsPfslAK8uNZ5_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828" y="207814"/>
            <a:ext cx="2016224" cy="4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lipsa 1"/>
          <p:cNvSpPr/>
          <p:nvPr/>
        </p:nvSpPr>
        <p:spPr>
          <a:xfrm>
            <a:off x="891982" y="813382"/>
            <a:ext cx="2240566" cy="96635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7" name="Elipsa 6"/>
          <p:cNvSpPr/>
          <p:nvPr/>
        </p:nvSpPr>
        <p:spPr>
          <a:xfrm>
            <a:off x="5851708" y="4975201"/>
            <a:ext cx="2240566" cy="96635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366319" y="3450651"/>
            <a:ext cx="2240566" cy="96635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Elipsa 8"/>
          <p:cNvSpPr/>
          <p:nvPr/>
        </p:nvSpPr>
        <p:spPr>
          <a:xfrm>
            <a:off x="5851708" y="3450651"/>
            <a:ext cx="2240566" cy="96635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Elipsa 9"/>
          <p:cNvSpPr/>
          <p:nvPr/>
        </p:nvSpPr>
        <p:spPr>
          <a:xfrm>
            <a:off x="2990236" y="4975201"/>
            <a:ext cx="2240566" cy="96635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Elipsa 10"/>
          <p:cNvSpPr/>
          <p:nvPr/>
        </p:nvSpPr>
        <p:spPr>
          <a:xfrm>
            <a:off x="509155" y="4981419"/>
            <a:ext cx="2240566" cy="96635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Elipsa 11"/>
          <p:cNvSpPr/>
          <p:nvPr/>
        </p:nvSpPr>
        <p:spPr>
          <a:xfrm>
            <a:off x="2859435" y="1775710"/>
            <a:ext cx="2240566" cy="96635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Elipsa 12"/>
          <p:cNvSpPr/>
          <p:nvPr/>
        </p:nvSpPr>
        <p:spPr>
          <a:xfrm>
            <a:off x="2990236" y="3450651"/>
            <a:ext cx="2240566" cy="96635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Elipsa 13"/>
          <p:cNvSpPr/>
          <p:nvPr/>
        </p:nvSpPr>
        <p:spPr>
          <a:xfrm>
            <a:off x="4928748" y="794539"/>
            <a:ext cx="2240566" cy="966354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8" name="Łącznik prosty ze strzałką 17"/>
          <p:cNvCxnSpPr/>
          <p:nvPr/>
        </p:nvCxnSpPr>
        <p:spPr>
          <a:xfrm>
            <a:off x="3132548" y="1277716"/>
            <a:ext cx="1796200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/>
          <p:cNvCxnSpPr/>
          <p:nvPr/>
        </p:nvCxnSpPr>
        <p:spPr>
          <a:xfrm>
            <a:off x="3979718" y="1277716"/>
            <a:ext cx="0" cy="4831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>
            <a:endCxn id="13" idx="1"/>
          </p:cNvCxnSpPr>
          <p:nvPr/>
        </p:nvCxnSpPr>
        <p:spPr>
          <a:xfrm>
            <a:off x="1970863" y="1779736"/>
            <a:ext cx="1347496" cy="1812434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/>
          <p:cNvCxnSpPr>
            <a:stCxn id="14" idx="4"/>
            <a:endCxn id="13" idx="7"/>
          </p:cNvCxnSpPr>
          <p:nvPr/>
        </p:nvCxnSpPr>
        <p:spPr>
          <a:xfrm flipH="1">
            <a:off x="4902679" y="1760893"/>
            <a:ext cx="1146352" cy="1831277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y ze strzałką 27"/>
          <p:cNvCxnSpPr>
            <a:stCxn id="13" idx="4"/>
            <a:endCxn id="10" idx="0"/>
          </p:cNvCxnSpPr>
          <p:nvPr/>
        </p:nvCxnSpPr>
        <p:spPr>
          <a:xfrm>
            <a:off x="4110519" y="4417005"/>
            <a:ext cx="0" cy="55819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/>
          <p:cNvCxnSpPr>
            <a:stCxn id="10" idx="6"/>
            <a:endCxn id="7" idx="2"/>
          </p:cNvCxnSpPr>
          <p:nvPr/>
        </p:nvCxnSpPr>
        <p:spPr>
          <a:xfrm>
            <a:off x="5230802" y="5458378"/>
            <a:ext cx="62090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/>
          <p:cNvCxnSpPr>
            <a:stCxn id="13" idx="2"/>
            <a:endCxn id="8" idx="6"/>
          </p:cNvCxnSpPr>
          <p:nvPr/>
        </p:nvCxnSpPr>
        <p:spPr>
          <a:xfrm flipH="1">
            <a:off x="2606885" y="3933828"/>
            <a:ext cx="383351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/>
          <p:cNvCxnSpPr>
            <a:stCxn id="13" idx="6"/>
            <a:endCxn id="9" idx="2"/>
          </p:cNvCxnSpPr>
          <p:nvPr/>
        </p:nvCxnSpPr>
        <p:spPr>
          <a:xfrm>
            <a:off x="5230802" y="3933828"/>
            <a:ext cx="62090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Łącznik prosty ze strzałką 40"/>
          <p:cNvCxnSpPr>
            <a:stCxn id="13" idx="2"/>
          </p:cNvCxnSpPr>
          <p:nvPr/>
        </p:nvCxnSpPr>
        <p:spPr>
          <a:xfrm flipH="1">
            <a:off x="2244436" y="3933828"/>
            <a:ext cx="745800" cy="113693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Łącznik prosty ze strzałką 42"/>
          <p:cNvCxnSpPr>
            <a:stCxn id="9" idx="4"/>
            <a:endCxn id="7" idx="0"/>
          </p:cNvCxnSpPr>
          <p:nvPr/>
        </p:nvCxnSpPr>
        <p:spPr>
          <a:xfrm>
            <a:off x="6971991" y="4417005"/>
            <a:ext cx="0" cy="558196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pole tekstowe 43"/>
          <p:cNvSpPr txBox="1"/>
          <p:nvPr/>
        </p:nvSpPr>
        <p:spPr>
          <a:xfrm>
            <a:off x="891983" y="1028700"/>
            <a:ext cx="216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/>
              <a:t>ORGAN PROWADZĄCY POWIAT GRYFIŃSKI</a:t>
            </a:r>
            <a:endParaRPr lang="pl-PL" sz="1400" b="1" dirty="0"/>
          </a:p>
        </p:txBody>
      </p:sp>
      <p:sp>
        <p:nvSpPr>
          <p:cNvPr id="45" name="pole tekstowe 44"/>
          <p:cNvSpPr txBox="1"/>
          <p:nvPr/>
        </p:nvSpPr>
        <p:spPr>
          <a:xfrm>
            <a:off x="4772576" y="871479"/>
            <a:ext cx="261442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/>
              <a:t>ZESPÓŁ SZKÓŁ PONADGIMNAZJALNYCH </a:t>
            </a:r>
            <a:br>
              <a:rPr lang="pl-PL" sz="1400" b="1" dirty="0" smtClean="0"/>
            </a:br>
            <a:r>
              <a:rPr lang="pl-PL" sz="1400" b="1" dirty="0" smtClean="0"/>
              <a:t>W CHOJNIE</a:t>
            </a:r>
            <a:endParaRPr lang="pl-PL" sz="1400" b="1" dirty="0"/>
          </a:p>
        </p:txBody>
      </p:sp>
      <p:sp>
        <p:nvSpPr>
          <p:cNvPr id="46" name="pole tekstowe 45"/>
          <p:cNvSpPr txBox="1"/>
          <p:nvPr/>
        </p:nvSpPr>
        <p:spPr>
          <a:xfrm>
            <a:off x="2937668" y="1984648"/>
            <a:ext cx="2115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/>
              <a:t>STRATEGIA INTERNACJONALIZACJI</a:t>
            </a:r>
            <a:endParaRPr lang="pl-PL" sz="1400" b="1" dirty="0"/>
          </a:p>
        </p:txBody>
      </p:sp>
      <p:sp>
        <p:nvSpPr>
          <p:cNvPr id="47" name="pole tekstowe 46"/>
          <p:cNvSpPr txBox="1"/>
          <p:nvPr/>
        </p:nvSpPr>
        <p:spPr>
          <a:xfrm>
            <a:off x="676494" y="3634467"/>
            <a:ext cx="14986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/>
              <a:t>GŁÓWNY KSIĘGOWY</a:t>
            </a:r>
            <a:endParaRPr lang="pl-PL" sz="1400" b="1" dirty="0"/>
          </a:p>
        </p:txBody>
      </p:sp>
      <p:sp>
        <p:nvSpPr>
          <p:cNvPr id="48" name="pole tekstowe 47"/>
          <p:cNvSpPr txBox="1"/>
          <p:nvPr/>
        </p:nvSpPr>
        <p:spPr>
          <a:xfrm>
            <a:off x="3367468" y="3772035"/>
            <a:ext cx="1529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b="1" dirty="0" smtClean="0"/>
              <a:t>DYREKTOR</a:t>
            </a:r>
            <a:endParaRPr lang="pl-PL" sz="1600" b="1" dirty="0"/>
          </a:p>
        </p:txBody>
      </p:sp>
      <p:sp>
        <p:nvSpPr>
          <p:cNvPr id="49" name="pole tekstowe 48"/>
          <p:cNvSpPr txBox="1"/>
          <p:nvPr/>
        </p:nvSpPr>
        <p:spPr>
          <a:xfrm>
            <a:off x="794789" y="5196768"/>
            <a:ext cx="15745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/>
              <a:t>PRACOWNIK ADMINISTRACJI</a:t>
            </a:r>
            <a:endParaRPr lang="pl-PL" sz="1400" b="1" dirty="0"/>
          </a:p>
        </p:txBody>
      </p:sp>
      <p:sp>
        <p:nvSpPr>
          <p:cNvPr id="50" name="pole tekstowe 49"/>
          <p:cNvSpPr txBox="1"/>
          <p:nvPr/>
        </p:nvSpPr>
        <p:spPr>
          <a:xfrm>
            <a:off x="3060311" y="5089046"/>
            <a:ext cx="21525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/>
              <a:t>KOORDYNATOR </a:t>
            </a:r>
            <a:br>
              <a:rPr lang="pl-PL" sz="1400" b="1" dirty="0" smtClean="0"/>
            </a:br>
            <a:r>
              <a:rPr lang="pl-PL" sz="1400" b="1" dirty="0" smtClean="0"/>
              <a:t>ds. WSPÓŁPRACY MIĘDZYNARODOWEJ</a:t>
            </a:r>
            <a:endParaRPr lang="pl-PL" sz="1400" b="1" dirty="0"/>
          </a:p>
        </p:txBody>
      </p:sp>
      <p:sp>
        <p:nvSpPr>
          <p:cNvPr id="51" name="pole tekstowe 50"/>
          <p:cNvSpPr txBox="1"/>
          <p:nvPr/>
        </p:nvSpPr>
        <p:spPr>
          <a:xfrm>
            <a:off x="6077024" y="3570795"/>
            <a:ext cx="18815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b="1" dirty="0" smtClean="0"/>
              <a:t>WICEDYREKTOR </a:t>
            </a:r>
          </a:p>
          <a:p>
            <a:pPr algn="ctr"/>
            <a:r>
              <a:rPr lang="pl-PL" sz="1400" b="1" dirty="0" smtClean="0"/>
              <a:t>ds. WYCHOWAWCZYCH</a:t>
            </a:r>
            <a:endParaRPr lang="pl-PL" sz="1400" b="1" dirty="0"/>
          </a:p>
        </p:txBody>
      </p:sp>
      <p:sp>
        <p:nvSpPr>
          <p:cNvPr id="52" name="pole tekstowe 51"/>
          <p:cNvSpPr txBox="1"/>
          <p:nvPr/>
        </p:nvSpPr>
        <p:spPr>
          <a:xfrm>
            <a:off x="5805550" y="5112129"/>
            <a:ext cx="242447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300" b="1" dirty="0" smtClean="0"/>
              <a:t>ZESPÓŁ NAUCZYCIELI ds. REALIZACJI WSPÓŁPRACY MIĘDZYNARODOWEJ</a:t>
            </a:r>
            <a:endParaRPr lang="pl-PL" sz="1300" b="1" dirty="0"/>
          </a:p>
        </p:txBody>
      </p:sp>
    </p:spTree>
    <p:extLst>
      <p:ext uri="{BB962C8B-B14F-4D97-AF65-F5344CB8AC3E}">
        <p14:creationId xmlns:p14="http://schemas.microsoft.com/office/powerpoint/2010/main" val="195949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511628" y="1066994"/>
            <a:ext cx="8216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</a:pPr>
            <a:endParaRPr lang="pl-PL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/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l-PL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PRZYJĘCIE STRATEGII INTERNACJONALIZACJI </a:t>
            </a:r>
          </a:p>
          <a:p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Znalezione obrazy dla zapytania logo frse do pobran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49" y="861855"/>
            <a:ext cx="12858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1.gstatic.com/images?q=tbn:ANd9GcQ_Ab09FZfl-zrYTyd7cFwdiartw0q_UhMkIdsPfslAK8uNZ5_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828" y="883226"/>
            <a:ext cx="2016224" cy="4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363385" y="2046120"/>
            <a:ext cx="82622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200000"/>
              </a:lnSpc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34207" y="1331341"/>
            <a:ext cx="4999939" cy="470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7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511628" y="1066994"/>
            <a:ext cx="8216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</a:pPr>
            <a:endParaRPr lang="pl-PL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/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l-PL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PRZYGOTOWANIE i ZŁOŻENIE WNIOSKU </a:t>
            </a:r>
          </a:p>
          <a:p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Znalezione obrazy dla zapytania logo frse do pobran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49" y="861855"/>
            <a:ext cx="12858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1.gstatic.com/images?q=tbn:ANd9GcQ_Ab09FZfl-zrYTyd7cFwdiartw0q_UhMkIdsPfslAK8uNZ5_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828" y="883226"/>
            <a:ext cx="2016224" cy="4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363385" y="2046120"/>
            <a:ext cx="82622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200000"/>
              </a:lnSpc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Obraz 8" descr="eForms | erasmusplus.org.pl - Google Chrome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1" t="-629" r="-341" b="629"/>
          <a:stretch/>
        </p:blipFill>
        <p:spPr>
          <a:xfrm>
            <a:off x="369134" y="1523999"/>
            <a:ext cx="7833134" cy="4246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7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ipsa 8"/>
          <p:cNvSpPr/>
          <p:nvPr/>
        </p:nvSpPr>
        <p:spPr>
          <a:xfrm>
            <a:off x="6182355" y="1811760"/>
            <a:ext cx="2828464" cy="2181287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pl-PL" sz="1792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4156" y="1358537"/>
            <a:ext cx="5952375" cy="4222779"/>
          </a:xfrm>
          <a:prstGeom prst="rect">
            <a:avLst/>
          </a:prstGeom>
          <a:ln w="63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Prostokąt 4"/>
          <p:cNvSpPr/>
          <p:nvPr/>
        </p:nvSpPr>
        <p:spPr>
          <a:xfrm>
            <a:off x="6377897" y="2232989"/>
            <a:ext cx="2437379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35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Szkoła otrzymała </a:t>
            </a:r>
            <a:r>
              <a:rPr lang="pl-PL" sz="135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Kartę jakości mobilności </a:t>
            </a:r>
            <a:r>
              <a:rPr lang="pl-PL" sz="1350" b="1" dirty="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pl-PL" sz="135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sz="135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w obszarze kształcenia </a:t>
            </a:r>
            <a:br>
              <a:rPr lang="pl-PL" sz="1350" b="1" dirty="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pl-PL" sz="135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 szkolenia zawodowego na lata 2015-2020 w ramach programu Erasmus+</a:t>
            </a:r>
            <a:endParaRPr lang="pl-PL" sz="1350" b="1" dirty="0"/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/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3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 NEWS !!! </a:t>
            </a:r>
            <a:endParaRPr lang="pl-PL" sz="3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187" y="4476047"/>
            <a:ext cx="5360856" cy="205740"/>
          </a:xfrm>
          <a:prstGeom prst="rect">
            <a:avLst/>
          </a:prstGeom>
          <a:ln w="635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Elipsa 1"/>
          <p:cNvSpPr/>
          <p:nvPr/>
        </p:nvSpPr>
        <p:spPr>
          <a:xfrm>
            <a:off x="207187" y="4403816"/>
            <a:ext cx="5360856" cy="38208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350"/>
          </a:p>
        </p:txBody>
      </p:sp>
      <p:pic>
        <p:nvPicPr>
          <p:cNvPr id="2050" name="Picture 2" descr="http://krasnik.zak.edu.pl/wp-content/blogs.dir/30/files/2013/04/wykrzykni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25902" y="721021"/>
            <a:ext cx="2077487" cy="201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Znalezione obrazy dla zapytania logo frse do pobran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49" y="861855"/>
            <a:ext cx="12858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encrypted-tbn1.gstatic.com/images?q=tbn:ANd9GcQ_Ab09FZfl-zrYTyd7cFwdiartw0q_UhMkIdsPfslAK8uNZ5_d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828" y="883226"/>
            <a:ext cx="2016224" cy="4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433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8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41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4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45" tmFilter="0, 0; 0.125,0.2665; 0.25,0.4; 0.375,0.465; 0.5,0.5;  0.625,0.535; 0.75,0.6; 0.875,0.7335; 1,1">
                                          <p:stCondLst>
                                            <p:cond delay="124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22" tmFilter="0, 0; 0.125,0.2665; 0.25,0.4; 0.375,0.465; 0.5,0.5;  0.625,0.535; 0.75,0.6; 0.875,0.7335; 1,1">
                                          <p:stCondLst>
                                            <p:cond delay="2483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8" tmFilter="0, 0; 0.125,0.2665; 0.25,0.4; 0.375,0.465; 0.5,0.5;  0.625,0.535; 0.75,0.6; 0.875,0.7335; 1,1">
                                          <p:stCondLst>
                                            <p:cond delay="310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49">
                                          <p:stCondLst>
                                            <p:cond delay="121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311" decel="50000">
                                          <p:stCondLst>
                                            <p:cond delay="12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49">
                                          <p:stCondLst>
                                            <p:cond delay="246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311" decel="50000">
                                          <p:stCondLst>
                                            <p:cond delay="250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49">
                                          <p:stCondLst>
                                            <p:cond delay="307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311" decel="50000">
                                          <p:stCondLst>
                                            <p:cond delay="3127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49">
                                          <p:stCondLst>
                                            <p:cond delay="339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311" decel="50000">
                                          <p:stCondLst>
                                            <p:cond delay="343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5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0650" y="888423"/>
            <a:ext cx="6819900" cy="4000500"/>
          </a:xfrm>
          <a:prstGeom prst="rect">
            <a:avLst/>
          </a:prstGeom>
        </p:spPr>
      </p:pic>
      <p:pic>
        <p:nvPicPr>
          <p:cNvPr id="3" name="Picture 2" descr="Znalezione obrazy dla zapytania logo frse do pobran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49" y="196834"/>
            <a:ext cx="12858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encrypted-tbn1.gstatic.com/images?q=tbn:ANd9GcQ_Ab09FZfl-zrYTyd7cFwdiartw0q_UhMkIdsPfslAK8uNZ5_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828" y="218205"/>
            <a:ext cx="2016224" cy="4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96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619" y="89456"/>
            <a:ext cx="4187536" cy="6281305"/>
          </a:xfrm>
          <a:prstGeom prst="rect">
            <a:avLst/>
          </a:prstGeom>
        </p:spPr>
      </p:pic>
      <p:pic>
        <p:nvPicPr>
          <p:cNvPr id="3" name="Picture 2" descr="Znalezione obrazy dla zapytania logo frse do pobran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49" y="196834"/>
            <a:ext cx="12858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s://encrypted-tbn1.gstatic.com/images?q=tbn:ANd9GcQ_Ab09FZfl-zrYTyd7cFwdiartw0q_UhMkIdsPfslAK8uNZ5_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828" y="218205"/>
            <a:ext cx="2016224" cy="4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170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511628" y="1066994"/>
            <a:ext cx="8216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</a:pPr>
            <a:endParaRPr lang="pl-PL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/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l-PL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OCENA WNIOSKU </a:t>
            </a:r>
          </a:p>
          <a:p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Znalezione obrazy dla zapytania logo frse do pobran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49" y="861855"/>
            <a:ext cx="12858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1.gstatic.com/images?q=tbn:ANd9GcQ_Ab09FZfl-zrYTyd7cFwdiartw0q_UhMkIdsPfslAK8uNZ5_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828" y="883226"/>
            <a:ext cx="2016224" cy="4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363385" y="2046120"/>
            <a:ext cx="82622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200000"/>
              </a:lnSpc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713" name="Rectangle 1"/>
          <p:cNvSpPr>
            <a:spLocks noChangeArrowheads="1"/>
          </p:cNvSpPr>
          <p:nvPr/>
        </p:nvSpPr>
        <p:spPr bwMode="auto">
          <a:xfrm>
            <a:off x="620111" y="1497058"/>
            <a:ext cx="772510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Sz. P. Adriana </a:t>
            </a:r>
            <a:r>
              <a:rPr kumimoji="0" lang="pl-PL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Salamończyk</a:t>
            </a:r>
            <a:endParaRPr kumimoji="0" lang="pl-PL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Zespół Szkół </a:t>
            </a:r>
            <a:r>
              <a:rPr kumimoji="0" lang="pl-PL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Ponadgimnazjalnych</a:t>
            </a:r>
            <a:r>
              <a:rPr kumimoji="0" 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w Chojnie</a:t>
            </a:r>
            <a:endParaRPr kumimoji="0" lang="pl-PL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pl-PL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pl-PL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Wniosek numer: 2015-1-PL01-KA109-017789</a:t>
            </a:r>
            <a:endParaRPr kumimoji="0" lang="pl-PL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pl-PL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Szanowni Państwo,</a:t>
            </a:r>
            <a:endParaRPr kumimoji="0" lang="pl-PL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Fundacja Rozwoju Systemu Edukacji - Narodowa Agencja Programu </a:t>
            </a:r>
            <a:r>
              <a:rPr kumimoji="0" lang="pl-PL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Erasmus+ </a:t>
            </a: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informuje, że została zakończona ocena wniosków o akredytację dla instytucji/konsorcjów, złożonych w programie Erasmus+ w sektorze kształcenia i szkolenia zawodowego w roku 2015.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Informujemy, iż Państwa instytucja </a:t>
            </a:r>
            <a:r>
              <a:rPr kumimoji="0" 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uzyskała Kartę jakości mobilności w obszarze kształcenia i szkolenia zawodowego. 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630746" y="3985136"/>
            <a:ext cx="3405099" cy="2785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OCENA WNIOSKU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Doświadczenie organizacji …/30</a:t>
            </a:r>
            <a:r>
              <a:rPr kumimoji="0" lang="pl-PL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pkt.</a:t>
            </a:r>
            <a:endParaRPr kumimoji="0" lang="pl-PL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200" b="1" dirty="0" smtClean="0"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Strategia umiędzynarodowienia …/40 pkt.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200" b="1" dirty="0" smtClean="0"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200" b="1" dirty="0" smtClean="0"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Zarządzanie jakością …/30 pkt.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200" b="1" dirty="0" smtClean="0"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200" b="1" dirty="0" smtClean="0"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Komentarz dla Wnioskodawcy.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200" b="1" dirty="0" smtClean="0"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200" b="1" dirty="0" smtClean="0"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sz="1200" b="1" dirty="0" smtClean="0"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sz="1200" b="1" dirty="0" smtClean="0"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rebuchet MS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rebuchet MS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27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417035" y="1739656"/>
            <a:ext cx="82167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indent="-257175" algn="just">
              <a:buFont typeface="Arial" panose="020B0604020202020204" pitchFamily="34" charset="0"/>
              <a:buChar char="•"/>
            </a:pPr>
            <a:endParaRPr lang="pl-PL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 algn="just">
              <a:buFont typeface="Arial" panose="020B0604020202020204" pitchFamily="34" charset="0"/>
              <a:buChar char="•"/>
            </a:pPr>
            <a:endParaRPr lang="pl-P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0" y="0"/>
            <a:ext cx="9144000" cy="8001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  <a:effectLst/>
        </p:spPr>
        <p:txBody>
          <a:bodyPr vert="horz" lIns="68580" tIns="34290" rIns="68580" bIns="3429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pl-PL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WNIOSKI PO OCENIE </a:t>
            </a:r>
          </a:p>
          <a:p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Znalezione obrazy dla zapytania logo frse do pobran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49" y="861855"/>
            <a:ext cx="12858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1.gstatic.com/images?q=tbn:ANd9GcQ_Ab09FZfl-zrYTyd7cFwdiartw0q_UhMkIdsPfslAK8uNZ5_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828" y="883226"/>
            <a:ext cx="2016224" cy="4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ostokąt 9"/>
          <p:cNvSpPr/>
          <p:nvPr/>
        </p:nvSpPr>
        <p:spPr>
          <a:xfrm>
            <a:off x="363385" y="2046120"/>
            <a:ext cx="826225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pl-PL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l-P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200000"/>
              </a:lnSpc>
            </a:pPr>
            <a:endParaRPr lang="pl-PL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357352" y="1902372"/>
            <a:ext cx="7430814" cy="426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Ewaluacja strategii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Realizacja celów strategii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pl-PL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Udało się: 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pl-PL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nowi partnerzy,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pl-PL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mobilności nowych zawodów,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pl-PL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kurs językowy dla nauczycieli,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pl-PL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mobilności nauczycieli.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eriod" startAt="4"/>
            </a:pPr>
            <a:r>
              <a:rPr lang="pl-PL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Nie udało się: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pl-PL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partner z Niemiec,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pl-PL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większa liczba nauczycieli przygotowujących wnioski.</a:t>
            </a:r>
          </a:p>
          <a:p>
            <a:pPr marL="457200" indent="-457200">
              <a:lnSpc>
                <a:spcPct val="115000"/>
              </a:lnSpc>
              <a:spcAft>
                <a:spcPts val="0"/>
              </a:spcAft>
            </a:pPr>
            <a:endParaRPr lang="pl-PL" sz="20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l-PL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l-PL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27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0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343841" y="3356574"/>
            <a:ext cx="5114108" cy="1792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Dziękuję za uwagę</a:t>
            </a:r>
          </a:p>
          <a:p>
            <a:endParaRPr lang="pl-PL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sz="1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Janusz Cezary </a:t>
            </a:r>
            <a:r>
              <a:rPr lang="pl-PL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Salamończyk</a:t>
            </a:r>
            <a:r>
              <a:rPr lang="pl-PL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pl-PL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Zespół Szkół </a:t>
            </a:r>
            <a:r>
              <a:rPr lang="pl-PL" sz="1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Ponadgimnazjalnych</a:t>
            </a:r>
            <a:r>
              <a:rPr lang="pl-PL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 Chojnie</a:t>
            </a:r>
          </a:p>
          <a:p>
            <a:pPr algn="ctr"/>
            <a:r>
              <a:rPr lang="pl-PL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www.zsp1chojna.pl</a:t>
            </a:r>
            <a:endParaRPr lang="pl-PL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www.psp5.eu/images/gify/ludziki/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8170" y="1211815"/>
            <a:ext cx="2144759" cy="2144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0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a 1"/>
          <p:cNvSpPr/>
          <p:nvPr/>
        </p:nvSpPr>
        <p:spPr>
          <a:xfrm>
            <a:off x="969917" y="1549582"/>
            <a:ext cx="7204166" cy="3800184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29000">
                <a:schemeClr val="accent1">
                  <a:lumMod val="45000"/>
                  <a:lumOff val="55000"/>
                </a:schemeClr>
              </a:gs>
              <a:gs pos="6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pl-PL" b="1" dirty="0" smtClean="0">
              <a:solidFill>
                <a:schemeClr val="tx2">
                  <a:lumMod val="90000"/>
                  <a:lumOff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200000"/>
              </a:lnSpc>
            </a:pPr>
            <a:r>
              <a:rPr lang="pl-PL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 pt. „PODNIESIENIE </a:t>
            </a:r>
            <a:r>
              <a:rPr lang="pl-PL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JAKOŚCI KSZTAŁCENIA ZAWODOWEGO POPRZEZ WYPOSAŻENIE  PRACOWNI </a:t>
            </a:r>
            <a:r>
              <a:rPr lang="pl-PL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SZKOLNYCH”</a:t>
            </a:r>
          </a:p>
          <a:p>
            <a:pPr algn="ctr">
              <a:lnSpc>
                <a:spcPct val="200000"/>
              </a:lnSpc>
            </a:pPr>
            <a:r>
              <a:rPr lang="pl-PL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 RPO WZ 2009-2012</a:t>
            </a:r>
            <a:r>
              <a:rPr lang="pl-PL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21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893.960 PLN</a:t>
            </a:r>
          </a:p>
        </p:txBody>
      </p:sp>
      <p:sp>
        <p:nvSpPr>
          <p:cNvPr id="3" name="Prostokąt 2"/>
          <p:cNvSpPr/>
          <p:nvPr/>
        </p:nvSpPr>
        <p:spPr>
          <a:xfrm>
            <a:off x="0" y="0"/>
            <a:ext cx="9144000" cy="427022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100" b="1" dirty="0">
                <a:latin typeface="Times New Roman" pitchFamily="18" charset="0"/>
                <a:cs typeface="Times New Roman" pitchFamily="18" charset="0"/>
              </a:rPr>
              <a:t>PROJEKT W RAMACH  RPO WZ</a:t>
            </a:r>
          </a:p>
        </p:txBody>
      </p:sp>
      <p:pic>
        <p:nvPicPr>
          <p:cNvPr id="4" name="Picture 2" descr="Znalezione obrazy dla zapytania logo frse do pobran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49" y="487783"/>
            <a:ext cx="12858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s://encrypted-tbn1.gstatic.com/images?q=tbn:ANd9GcQ_Ab09FZfl-zrYTyd7cFwdiartw0q_UhMkIdsPfslAK8uNZ5_d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828" y="509154"/>
            <a:ext cx="2016224" cy="4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23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Projekty zdj\zdjęcia\RPO WZ\Pracownie RPO WZ\Pracownia diagnostyczna\dia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224" y="1084202"/>
            <a:ext cx="6413552" cy="4475503"/>
          </a:xfrm>
          <a:prstGeom prst="rect">
            <a:avLst/>
          </a:prstGeom>
          <a:ln w="190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 descr="C:\Users\IWONA\Desktop\szkoła zdj\wybrane zdj do prezentacji\w diagnostycz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7808" y="1198759"/>
            <a:ext cx="6757132" cy="4475503"/>
          </a:xfrm>
          <a:prstGeom prst="rect">
            <a:avLst/>
          </a:prstGeom>
          <a:ln w="190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8" name="Picture 4" descr="D:\Projekty zdj\zdjęcia\zdjęcia pracowni z kamery\IMG_03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809" y="1084203"/>
            <a:ext cx="8228272" cy="4628404"/>
          </a:xfrm>
          <a:prstGeom prst="rect">
            <a:avLst/>
          </a:prstGeom>
          <a:ln w="1905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Prostokąt 5"/>
          <p:cNvSpPr/>
          <p:nvPr/>
        </p:nvSpPr>
        <p:spPr>
          <a:xfrm>
            <a:off x="0" y="0"/>
            <a:ext cx="9144000" cy="427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100" b="1" dirty="0">
                <a:latin typeface="Times New Roman" pitchFamily="18" charset="0"/>
                <a:cs typeface="Times New Roman" pitchFamily="18" charset="0"/>
              </a:rPr>
              <a:t>PRACOWNIA DIAGNOSTYCZNA</a:t>
            </a:r>
          </a:p>
        </p:txBody>
      </p:sp>
      <p:pic>
        <p:nvPicPr>
          <p:cNvPr id="7" name="Picture 2" descr="Znalezione obrazy dla zapytania logo frse do pobran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49" y="487783"/>
            <a:ext cx="12858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1.gstatic.com/images?q=tbn:ANd9GcQ_Ab09FZfl-zrYTyd7cFwdiartw0q_UhMkIdsPfslAK8uNZ5_d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828" y="509154"/>
            <a:ext cx="2016224" cy="4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49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WONA\Desktop\Zdjęcia szkolne\RPO do wywołania\gastr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6386" y="1324119"/>
            <a:ext cx="4543702" cy="313711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D:\Projekty zdj\zdjęcia\RPO WZ\Pracownie i pomieszczenia  z projektów 17.03.2011\pracownie  RPO WZ 1 etap\gastr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4966" y="1324119"/>
            <a:ext cx="5263034" cy="366532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 descr="D:\Projekty zdj\zdjęcia\RPO WZ\Pracownie i pomieszczenia  z projektów 17.03.2011\DSC_0121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95844" y="1161002"/>
            <a:ext cx="2731327" cy="390682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 descr="DSC_013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6458" y="1161002"/>
            <a:ext cx="5060560" cy="390682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Prostokąt 6"/>
          <p:cNvSpPr/>
          <p:nvPr/>
        </p:nvSpPr>
        <p:spPr>
          <a:xfrm>
            <a:off x="0" y="0"/>
            <a:ext cx="9144000" cy="427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100" b="1" dirty="0">
                <a:latin typeface="Times New Roman" pitchFamily="18" charset="0"/>
                <a:cs typeface="Times New Roman" pitchFamily="18" charset="0"/>
              </a:rPr>
              <a:t>PRACOWNIA GASTRONOMICZNA</a:t>
            </a:r>
          </a:p>
        </p:txBody>
      </p:sp>
      <p:pic>
        <p:nvPicPr>
          <p:cNvPr id="8" name="Picture 2" descr="Znalezione obrazy dla zapytania logo frse do pobrani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49" y="487783"/>
            <a:ext cx="12858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s://encrypted-tbn1.gstatic.com/images?q=tbn:ANd9GcQ_Ab09FZfl-zrYTyd7cFwdiartw0q_UhMkIdsPfslAK8uNZ5_d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828" y="509154"/>
            <a:ext cx="2016224" cy="4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56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:\zdjęcia pracownie  RPO WZ 1 etap\hot. 7 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84" y="1069978"/>
            <a:ext cx="2846635" cy="204331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388" name="Picture 4" descr="F:\zdjęcia pracownie  RPO WZ 1 etap\hot. 5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43235" y="1809795"/>
            <a:ext cx="3343271" cy="251264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0" name="Picture 2" descr="H:\zdjęcia pracownie  RPO WZ 1 etap\hot. 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111" y="3313323"/>
            <a:ext cx="2833208" cy="212490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171" name="Picture 3" descr="H:\zdjęcia pracownie  RPO WZ 1 etap\hot 6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205" y="1291120"/>
            <a:ext cx="2478144" cy="385217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Prostokąt 10"/>
          <p:cNvSpPr/>
          <p:nvPr/>
        </p:nvSpPr>
        <p:spPr>
          <a:xfrm>
            <a:off x="0" y="0"/>
            <a:ext cx="9144000" cy="4270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100" b="1" dirty="0">
                <a:latin typeface="Times New Roman" pitchFamily="18" charset="0"/>
                <a:cs typeface="Times New Roman" pitchFamily="18" charset="0"/>
              </a:rPr>
              <a:t>PRACOWNIA HOTELARSKA</a:t>
            </a:r>
          </a:p>
        </p:txBody>
      </p:sp>
      <p:pic>
        <p:nvPicPr>
          <p:cNvPr id="7" name="Picture 2" descr="Znalezione obrazy dla zapytania logo frse do pobrani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49" y="487783"/>
            <a:ext cx="1285875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encrypted-tbn1.gstatic.com/images?q=tbn:ANd9GcQ_Ab09FZfl-zrYTyd7cFwdiartw0q_UhMkIdsPfslAK8uNZ5_d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6828" y="509154"/>
            <a:ext cx="2016224" cy="42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076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aks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aksa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E382D75-6DC6-4908-8B05-64D061C4B1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Paralaksa</Template>
  <TotalTime>0</TotalTime>
  <Words>1936</Words>
  <Application>Microsoft Office PowerPoint</Application>
  <PresentationFormat>Pokaz na ekranie (4:3)</PresentationFormat>
  <Paragraphs>500</Paragraphs>
  <Slides>58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12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58</vt:i4>
      </vt:variant>
    </vt:vector>
  </HeadingPairs>
  <TitlesOfParts>
    <vt:vector size="72" baseType="lpstr">
      <vt:lpstr>Adobe Kaiti Std R</vt:lpstr>
      <vt:lpstr>Batang</vt:lpstr>
      <vt:lpstr>맑은 고딕</vt:lpstr>
      <vt:lpstr>Arial</vt:lpstr>
      <vt:lpstr>Calibri</vt:lpstr>
      <vt:lpstr>Calibri Light</vt:lpstr>
      <vt:lpstr>Corbel</vt:lpstr>
      <vt:lpstr>Georgia</vt:lpstr>
      <vt:lpstr>HY엽서L</vt:lpstr>
      <vt:lpstr>Times New Roman</vt:lpstr>
      <vt:lpstr>Trebuchet MS</vt:lpstr>
      <vt:lpstr>Wingdings</vt:lpstr>
      <vt:lpstr>Paralaksa</vt:lpstr>
      <vt:lpstr>Projekt niestandardowy</vt:lpstr>
      <vt:lpstr>ZESPÓŁ SZKÓŁ PONADGIMNAZJALNYCH  w CHOJNIE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PROGRAM  LEONARDO DA VINCI</vt:lpstr>
      <vt:lpstr>Prezentacja programu PowerPoint</vt:lpstr>
      <vt:lpstr>PROGRAM COMENIUS</vt:lpstr>
      <vt:lpstr>Prezentacja programu PowerPoint</vt:lpstr>
      <vt:lpstr>PROGRAM MŁODZIEŻ W DZIAŁANIU</vt:lpstr>
      <vt:lpstr>Prezentacja programu PowerPoint</vt:lpstr>
      <vt:lpstr>PROGRAM POLSKO-LITEWSKI FUNDUSZ WYMIANY MŁODZIEŻY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EDUINSPIRACJE - I miejsce  dla ZSP Nr 1 w Chojnie, w kategorii instytucjonalnej - program Leonardo da Vinci  przyznane przez Fundację Rozwoju Systemu Edukacji  w ogólnopolskim konkursie EDUinspiracje 2013 pod hasłem "Historie sukcesu - jak udział  w programach edukacyjnych wpłynął na funkcjonowanie instytucji i nasze życie"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2015-10-18T20:19:42Z</dcterms:created>
  <dcterms:modified xsi:type="dcterms:W3CDTF">2016-06-27T14:03:57Z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TC029223919991</vt:lpwstr>
  </property>
</Properties>
</file>